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yne Extra Bold"/>
      <p:regular r:id="rId17"/>
    </p:embeddedFont>
    <p:embeddedFont>
      <p:font typeface="Syne"/>
      <p:regular r:id="rId18"/>
    </p:embeddedFont>
    <p:embeddedFont>
      <p:font typeface="Syne"/>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97963"/>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F0F4F1"/>
                </a:solidFill>
                <a:latin typeface="Syne Extra Bold" pitchFamily="34" charset="0"/>
                <a:ea typeface="Syne Extra Bold" pitchFamily="34" charset="-122"/>
                <a:cs typeface="Syne Extra Bold" pitchFamily="34" charset="-120"/>
              </a:rPr>
              <a:t>The Smart Parking System: Real-time Efficiency</a:t>
            </a:r>
            <a:endParaRPr lang="en-US" sz="3900" dirty="0"/>
          </a:p>
        </p:txBody>
      </p:sp>
      <p:sp>
        <p:nvSpPr>
          <p:cNvPr id="4" name="Text 1"/>
          <p:cNvSpPr/>
          <p:nvPr/>
        </p:nvSpPr>
        <p:spPr>
          <a:xfrm>
            <a:off x="793790" y="3955852"/>
            <a:ext cx="7556421" cy="1905238"/>
          </a:xfrm>
          <a:prstGeom prst="rect">
            <a:avLst/>
          </a:prstGeom>
          <a:noFill/>
          <a:ln/>
        </p:spPr>
        <p:txBody>
          <a:bodyPr wrap="squar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This presentation introduces an innovative, automated solution for parking management, designed to tackle the common challenges of urban parking. By leveraging the power of dual microcontrollers—the ESP32 and Arduino UNO—our system provides real-time parking slot monitoring and seamless vehicle exit control. The result is a low-cost, modular, and scalable design that not only enhances the user experience but also paves the way for smarter, more efficient urban environments.</a:t>
            </a:r>
            <a:endParaRPr lang="en-US" sz="1550" dirty="0"/>
          </a:p>
        </p:txBody>
      </p:sp>
      <p:sp>
        <p:nvSpPr>
          <p:cNvPr id="5" name="Shape 2"/>
          <p:cNvSpPr/>
          <p:nvPr/>
        </p:nvSpPr>
        <p:spPr>
          <a:xfrm>
            <a:off x="793790" y="6099215"/>
            <a:ext cx="317540" cy="317540"/>
          </a:xfrm>
          <a:prstGeom prst="roundRect">
            <a:avLst>
              <a:gd name="adj" fmla="val 28793492"/>
            </a:avLst>
          </a:prstGeom>
          <a:solidFill>
            <a:srgbClr val="10A296"/>
          </a:solidFill>
          <a:ln w="7620">
            <a:solidFill>
              <a:srgbClr val="38383C"/>
            </a:solidFill>
            <a:prstDash val="solid"/>
          </a:ln>
        </p:spPr>
      </p:sp>
      <p:sp>
        <p:nvSpPr>
          <p:cNvPr id="6" name="Text 3"/>
          <p:cNvSpPr/>
          <p:nvPr/>
        </p:nvSpPr>
        <p:spPr>
          <a:xfrm>
            <a:off x="889516" y="6209228"/>
            <a:ext cx="126087"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Syne Medium" pitchFamily="34" charset="0"/>
                <a:ea typeface="Syne Medium" pitchFamily="34" charset="-122"/>
                <a:cs typeface="Syne Medium" pitchFamily="34" charset="-120"/>
              </a:rPr>
              <a:t>Lk</a:t>
            </a:r>
            <a:endParaRPr lang="en-US" sz="750" dirty="0"/>
          </a:p>
        </p:txBody>
      </p:sp>
      <p:sp>
        <p:nvSpPr>
          <p:cNvPr id="7" name="Text 4"/>
          <p:cNvSpPr/>
          <p:nvPr/>
        </p:nvSpPr>
        <p:spPr>
          <a:xfrm>
            <a:off x="1210508" y="6084332"/>
            <a:ext cx="2197179" cy="347305"/>
          </a:xfrm>
          <a:prstGeom prst="rect">
            <a:avLst/>
          </a:prstGeom>
          <a:noFill/>
          <a:ln/>
        </p:spPr>
        <p:txBody>
          <a:bodyPr wrap="none" lIns="0" tIns="0" rIns="0" bIns="0" rtlCol="0" anchor="t"/>
          <a:lstStyle/>
          <a:p>
            <a:pPr algn="l" indent="0" marL="0">
              <a:lnSpc>
                <a:spcPts val="2700"/>
              </a:lnSpc>
              <a:buNone/>
            </a:pPr>
            <a:r>
              <a:rPr lang="en-US" sz="1950" b="1" dirty="0">
                <a:solidFill>
                  <a:srgbClr val="D7E5D8"/>
                </a:solidFill>
                <a:latin typeface="Syne Bold" pitchFamily="34" charset="0"/>
                <a:ea typeface="Syne Bold" pitchFamily="34" charset="-122"/>
                <a:cs typeface="Syne Bold" pitchFamily="34" charset="-120"/>
              </a:rPr>
              <a:t>by Lavith kumar</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56586"/>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F0F4F1"/>
                </a:solidFill>
                <a:latin typeface="Syne Extra Bold" pitchFamily="34" charset="0"/>
                <a:ea typeface="Syne Extra Bold" pitchFamily="34" charset="-122"/>
                <a:cs typeface="Syne Extra Bold" pitchFamily="34" charset="-120"/>
              </a:rPr>
              <a:t>Conclusion: Smart Parking for Smarter Cities</a:t>
            </a:r>
            <a:endParaRPr lang="en-US" sz="3900" dirty="0"/>
          </a:p>
        </p:txBody>
      </p:sp>
      <p:sp>
        <p:nvSpPr>
          <p:cNvPr id="4" name="Text 1"/>
          <p:cNvSpPr/>
          <p:nvPr/>
        </p:nvSpPr>
        <p:spPr>
          <a:xfrm>
            <a:off x="6280190" y="3414474"/>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The Smart Parking System offers an efficient, low-cost, and robust solution for modern parking management. Its dual-controller design, leveraging the ESP32 and Arduino UNO, ensures specialized and reliable operation, providing real-time information and automation for users.</a:t>
            </a:r>
            <a:endParaRPr lang="en-US" sz="1550" dirty="0"/>
          </a:p>
        </p:txBody>
      </p:sp>
      <p:sp>
        <p:nvSpPr>
          <p:cNvPr id="5" name="Text 2"/>
          <p:cNvSpPr/>
          <p:nvPr/>
        </p:nvSpPr>
        <p:spPr>
          <a:xfrm>
            <a:off x="6280190" y="4907875"/>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This system is not just a standalone product; it forms the foundation for highly scalable and integrated urban parking networks, ready for future enhancements like mobile integration and data analytics. By adopting this technology, cities can significantly enhance urban mobility, reduce traffic congestion, and minimize environmental impact, paving the way for smarter, more sustainable urban living.</a:t>
            </a:r>
            <a:endParaRPr lang="en-US" sz="1550" dirty="0"/>
          </a:p>
        </p:txBody>
      </p:sp>
      <p:sp>
        <p:nvSpPr>
          <p:cNvPr id="6" name="Text 3"/>
          <p:cNvSpPr/>
          <p:nvPr/>
        </p:nvSpPr>
        <p:spPr>
          <a:xfrm>
            <a:off x="6280190" y="6718816"/>
            <a:ext cx="7556421" cy="254079"/>
          </a:xfrm>
          <a:prstGeom prst="rect">
            <a:avLst/>
          </a:prstGeom>
          <a:noFill/>
          <a:ln/>
        </p:spPr>
        <p:txBody>
          <a:bodyPr wrap="none" lIns="0" tIns="0" rIns="0" bIns="0" rtlCol="0" anchor="t"/>
          <a:lstStyle/>
          <a:p>
            <a:pPr algn="l" indent="0" marL="0">
              <a:lnSpc>
                <a:spcPts val="2000"/>
              </a:lnSpc>
              <a:buNone/>
            </a:pPr>
            <a:r>
              <a:rPr lang="en-US" sz="1250" dirty="0">
                <a:solidFill>
                  <a:srgbClr val="D7E5D8"/>
                </a:solidFill>
                <a:latin typeface="Syne" pitchFamily="34" charset="0"/>
                <a:ea typeface="Syne" pitchFamily="34" charset="-122"/>
                <a:cs typeface="Syne" pitchFamily="34" charset="-120"/>
              </a:rPr>
              <a:t>Presented By</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79464"/>
          </a:xfrm>
          <a:prstGeom prst="rect">
            <a:avLst/>
          </a:prstGeom>
        </p:spPr>
      </p:pic>
      <p:sp>
        <p:nvSpPr>
          <p:cNvPr id="3" name="Text 0"/>
          <p:cNvSpPr/>
          <p:nvPr/>
        </p:nvSpPr>
        <p:spPr>
          <a:xfrm>
            <a:off x="761405" y="3055263"/>
            <a:ext cx="13107591" cy="1189673"/>
          </a:xfrm>
          <a:prstGeom prst="rect">
            <a:avLst/>
          </a:prstGeom>
          <a:noFill/>
          <a:ln/>
        </p:spPr>
        <p:txBody>
          <a:bodyPr wrap="square" lIns="0" tIns="0" rIns="0" bIns="0" rtlCol="0" anchor="t"/>
          <a:lstStyle/>
          <a:p>
            <a:pPr algn="l" indent="0" marL="0">
              <a:lnSpc>
                <a:spcPts val="4650"/>
              </a:lnSpc>
              <a:buNone/>
            </a:pPr>
            <a:r>
              <a:rPr lang="en-US" sz="3700" b="1" dirty="0">
                <a:solidFill>
                  <a:srgbClr val="F0F4F1"/>
                </a:solidFill>
                <a:latin typeface="Syne Extra Bold" pitchFamily="34" charset="0"/>
                <a:ea typeface="Syne Extra Bold" pitchFamily="34" charset="-122"/>
                <a:cs typeface="Syne Extra Bold" pitchFamily="34" charset="-120"/>
              </a:rPr>
              <a:t>The Parking Problem: Urban Congestion &amp; Frustration</a:t>
            </a:r>
            <a:endParaRPr lang="en-US" sz="3700" dirty="0"/>
          </a:p>
        </p:txBody>
      </p:sp>
      <p:sp>
        <p:nvSpPr>
          <p:cNvPr id="4" name="Shape 1"/>
          <p:cNvSpPr/>
          <p:nvPr/>
        </p:nvSpPr>
        <p:spPr>
          <a:xfrm>
            <a:off x="761405" y="4530447"/>
            <a:ext cx="6458664" cy="1416487"/>
          </a:xfrm>
          <a:prstGeom prst="roundRect">
            <a:avLst>
              <a:gd name="adj" fmla="val 5645"/>
            </a:avLst>
          </a:prstGeom>
          <a:solidFill>
            <a:srgbClr val="547808"/>
          </a:solidFill>
          <a:ln w="7620">
            <a:solidFill>
              <a:srgbClr val="6D9121"/>
            </a:solidFill>
            <a:prstDash val="solid"/>
          </a:ln>
        </p:spPr>
      </p:sp>
      <p:sp>
        <p:nvSpPr>
          <p:cNvPr id="5" name="Text 2"/>
          <p:cNvSpPr/>
          <p:nvPr/>
        </p:nvSpPr>
        <p:spPr>
          <a:xfrm>
            <a:off x="959287" y="4728329"/>
            <a:ext cx="2566630" cy="297418"/>
          </a:xfrm>
          <a:prstGeom prst="rect">
            <a:avLst/>
          </a:prstGeom>
          <a:noFill/>
          <a:ln/>
        </p:spPr>
        <p:txBody>
          <a:bodyPr wrap="none" lIns="0" tIns="0" rIns="0" bIns="0" rtlCol="0" anchor="t"/>
          <a:lstStyle/>
          <a:p>
            <a:pPr algn="l" indent="0" marL="0">
              <a:lnSpc>
                <a:spcPts val="2300"/>
              </a:lnSpc>
              <a:buNone/>
            </a:pPr>
            <a:r>
              <a:rPr lang="en-US" sz="1850" b="1" dirty="0">
                <a:solidFill>
                  <a:srgbClr val="FFFFFF"/>
                </a:solidFill>
                <a:latin typeface="Syne Extra Bold" pitchFamily="34" charset="0"/>
                <a:ea typeface="Syne Extra Bold" pitchFamily="34" charset="-122"/>
                <a:cs typeface="Syne Extra Bold" pitchFamily="34" charset="-120"/>
              </a:rPr>
              <a:t>Wasted Time</a:t>
            </a:r>
            <a:endParaRPr lang="en-US" sz="1850" dirty="0"/>
          </a:p>
        </p:txBody>
      </p:sp>
      <p:sp>
        <p:nvSpPr>
          <p:cNvPr id="6" name="Text 3"/>
          <p:cNvSpPr/>
          <p:nvPr/>
        </p:nvSpPr>
        <p:spPr>
          <a:xfrm>
            <a:off x="959287" y="5139928"/>
            <a:ext cx="6062901" cy="609124"/>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Syne" pitchFamily="34" charset="0"/>
                <a:ea typeface="Syne" pitchFamily="34" charset="-122"/>
                <a:cs typeface="Syne" pitchFamily="34" charset="-120"/>
              </a:rPr>
              <a:t>Drivers spend an average of </a:t>
            </a:r>
            <a:pPr algn="l" indent="0" marL="0">
              <a:lnSpc>
                <a:spcPts val="2350"/>
              </a:lnSpc>
              <a:buNone/>
            </a:pPr>
            <a:r>
              <a:rPr lang="en-US" sz="1450" b="1" dirty="0">
                <a:solidFill>
                  <a:srgbClr val="FFFFFF"/>
                </a:solidFill>
                <a:latin typeface="Syne" pitchFamily="34" charset="0"/>
                <a:ea typeface="Syne" pitchFamily="34" charset="-122"/>
                <a:cs typeface="Syne" pitchFamily="34" charset="-120"/>
              </a:rPr>
              <a:t>17 hours annually</a:t>
            </a:r>
            <a:pPr algn="l" indent="0" marL="0">
              <a:lnSpc>
                <a:spcPts val="2350"/>
              </a:lnSpc>
              <a:buNone/>
            </a:pPr>
            <a:r>
              <a:rPr lang="en-US" sz="1450" dirty="0">
                <a:solidFill>
                  <a:srgbClr val="FFFFFF"/>
                </a:solidFill>
                <a:latin typeface="Syne" pitchFamily="34" charset="0"/>
                <a:ea typeface="Syne" pitchFamily="34" charset="-122"/>
                <a:cs typeface="Syne" pitchFamily="34" charset="-120"/>
              </a:rPr>
              <a:t> searching for parking, leading to significant personal frustration and lost productivity.</a:t>
            </a:r>
            <a:endParaRPr lang="en-US" sz="1450" dirty="0"/>
          </a:p>
        </p:txBody>
      </p:sp>
      <p:sp>
        <p:nvSpPr>
          <p:cNvPr id="7" name="Shape 4"/>
          <p:cNvSpPr/>
          <p:nvPr/>
        </p:nvSpPr>
        <p:spPr>
          <a:xfrm>
            <a:off x="7410331" y="4530447"/>
            <a:ext cx="6458664" cy="1416487"/>
          </a:xfrm>
          <a:prstGeom prst="roundRect">
            <a:avLst>
              <a:gd name="adj" fmla="val 5645"/>
            </a:avLst>
          </a:prstGeom>
          <a:solidFill>
            <a:srgbClr val="547808"/>
          </a:solidFill>
          <a:ln w="7620">
            <a:solidFill>
              <a:srgbClr val="6D9121"/>
            </a:solidFill>
            <a:prstDash val="solid"/>
          </a:ln>
        </p:spPr>
      </p:sp>
      <p:sp>
        <p:nvSpPr>
          <p:cNvPr id="8" name="Text 5"/>
          <p:cNvSpPr/>
          <p:nvPr/>
        </p:nvSpPr>
        <p:spPr>
          <a:xfrm>
            <a:off x="7608213" y="4728329"/>
            <a:ext cx="3391614" cy="297418"/>
          </a:xfrm>
          <a:prstGeom prst="rect">
            <a:avLst/>
          </a:prstGeom>
          <a:noFill/>
          <a:ln/>
        </p:spPr>
        <p:txBody>
          <a:bodyPr wrap="none" lIns="0" tIns="0" rIns="0" bIns="0" rtlCol="0" anchor="t"/>
          <a:lstStyle/>
          <a:p>
            <a:pPr algn="l" indent="0" marL="0">
              <a:lnSpc>
                <a:spcPts val="2300"/>
              </a:lnSpc>
              <a:buNone/>
            </a:pPr>
            <a:r>
              <a:rPr lang="en-US" sz="1850" b="1" dirty="0">
                <a:solidFill>
                  <a:srgbClr val="FFFFFF"/>
                </a:solidFill>
                <a:latin typeface="Syne Extra Bold" pitchFamily="34" charset="0"/>
                <a:ea typeface="Syne Extra Bold" pitchFamily="34" charset="-122"/>
                <a:cs typeface="Syne Extra Bold" pitchFamily="34" charset="-120"/>
              </a:rPr>
              <a:t>Economic Burden</a:t>
            </a:r>
            <a:endParaRPr lang="en-US" sz="1850" dirty="0"/>
          </a:p>
        </p:txBody>
      </p:sp>
      <p:sp>
        <p:nvSpPr>
          <p:cNvPr id="9" name="Text 6"/>
          <p:cNvSpPr/>
          <p:nvPr/>
        </p:nvSpPr>
        <p:spPr>
          <a:xfrm>
            <a:off x="7608213" y="5139928"/>
            <a:ext cx="6062901" cy="609124"/>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Syne" pitchFamily="34" charset="0"/>
                <a:ea typeface="Syne" pitchFamily="34" charset="-122"/>
                <a:cs typeface="Syne" pitchFamily="34" charset="-120"/>
              </a:rPr>
              <a:t>This inefficiency translates to an average annual cost of </a:t>
            </a:r>
            <a:pPr algn="l" indent="0" marL="0">
              <a:lnSpc>
                <a:spcPts val="2350"/>
              </a:lnSpc>
              <a:buNone/>
            </a:pPr>
            <a:r>
              <a:rPr lang="en-US" sz="1450" b="1" dirty="0">
                <a:solidFill>
                  <a:srgbClr val="FFFFFF"/>
                </a:solidFill>
                <a:latin typeface="Syne" pitchFamily="34" charset="0"/>
                <a:ea typeface="Syne" pitchFamily="34" charset="-122"/>
                <a:cs typeface="Syne" pitchFamily="34" charset="-120"/>
              </a:rPr>
              <a:t>$345 per driver</a:t>
            </a:r>
            <a:pPr algn="l" indent="0" marL="0">
              <a:lnSpc>
                <a:spcPts val="2350"/>
              </a:lnSpc>
              <a:buNone/>
            </a:pPr>
            <a:r>
              <a:rPr lang="en-US" sz="1450" dirty="0">
                <a:solidFill>
                  <a:srgbClr val="FFFFFF"/>
                </a:solidFill>
                <a:latin typeface="Syne" pitchFamily="34" charset="0"/>
                <a:ea typeface="Syne" pitchFamily="34" charset="-122"/>
                <a:cs typeface="Syne" pitchFamily="34" charset="-120"/>
              </a:rPr>
              <a:t> in wasted time and fuel, impacting household budgets.</a:t>
            </a:r>
            <a:endParaRPr lang="en-US" sz="1450" dirty="0"/>
          </a:p>
        </p:txBody>
      </p:sp>
      <p:sp>
        <p:nvSpPr>
          <p:cNvPr id="10" name="Shape 7"/>
          <p:cNvSpPr/>
          <p:nvPr/>
        </p:nvSpPr>
        <p:spPr>
          <a:xfrm>
            <a:off x="761405" y="6137196"/>
            <a:ext cx="6458664" cy="1416487"/>
          </a:xfrm>
          <a:prstGeom prst="roundRect">
            <a:avLst>
              <a:gd name="adj" fmla="val 5645"/>
            </a:avLst>
          </a:prstGeom>
          <a:solidFill>
            <a:srgbClr val="547808"/>
          </a:solidFill>
          <a:ln w="7620">
            <a:solidFill>
              <a:srgbClr val="6D9121"/>
            </a:solidFill>
            <a:prstDash val="solid"/>
          </a:ln>
        </p:spPr>
      </p:sp>
      <p:sp>
        <p:nvSpPr>
          <p:cNvPr id="11" name="Text 8"/>
          <p:cNvSpPr/>
          <p:nvPr/>
        </p:nvSpPr>
        <p:spPr>
          <a:xfrm>
            <a:off x="959287" y="6335078"/>
            <a:ext cx="3533418" cy="297418"/>
          </a:xfrm>
          <a:prstGeom prst="rect">
            <a:avLst/>
          </a:prstGeom>
          <a:noFill/>
          <a:ln/>
        </p:spPr>
        <p:txBody>
          <a:bodyPr wrap="none" lIns="0" tIns="0" rIns="0" bIns="0" rtlCol="0" anchor="t"/>
          <a:lstStyle/>
          <a:p>
            <a:pPr algn="l" indent="0" marL="0">
              <a:lnSpc>
                <a:spcPts val="2300"/>
              </a:lnSpc>
              <a:buNone/>
            </a:pPr>
            <a:r>
              <a:rPr lang="en-US" sz="1850" b="1" dirty="0">
                <a:solidFill>
                  <a:srgbClr val="FFFFFF"/>
                </a:solidFill>
                <a:latin typeface="Syne Extra Bold" pitchFamily="34" charset="0"/>
                <a:ea typeface="Syne Extra Bold" pitchFamily="34" charset="-122"/>
                <a:cs typeface="Syne Extra Bold" pitchFamily="34" charset="-120"/>
              </a:rPr>
              <a:t>Traffic Congestion</a:t>
            </a:r>
            <a:endParaRPr lang="en-US" sz="1850" dirty="0"/>
          </a:p>
        </p:txBody>
      </p:sp>
      <p:sp>
        <p:nvSpPr>
          <p:cNvPr id="12" name="Text 9"/>
          <p:cNvSpPr/>
          <p:nvPr/>
        </p:nvSpPr>
        <p:spPr>
          <a:xfrm>
            <a:off x="959287" y="6746677"/>
            <a:ext cx="6062901" cy="609124"/>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Syne" pitchFamily="34" charset="0"/>
                <a:ea typeface="Syne" pitchFamily="34" charset="-122"/>
                <a:cs typeface="Syne" pitchFamily="34" charset="-120"/>
              </a:rPr>
              <a:t>Up to </a:t>
            </a:r>
            <a:pPr algn="l" indent="0" marL="0">
              <a:lnSpc>
                <a:spcPts val="2350"/>
              </a:lnSpc>
              <a:buNone/>
            </a:pPr>
            <a:r>
              <a:rPr lang="en-US" sz="1450" b="1" dirty="0">
                <a:solidFill>
                  <a:srgbClr val="FFFFFF"/>
                </a:solidFill>
                <a:latin typeface="Syne" pitchFamily="34" charset="0"/>
                <a:ea typeface="Syne" pitchFamily="34" charset="-122"/>
                <a:cs typeface="Syne" pitchFamily="34" charset="-120"/>
              </a:rPr>
              <a:t>30% of urban traffic</a:t>
            </a:r>
            <a:pPr algn="l" indent="0" marL="0">
              <a:lnSpc>
                <a:spcPts val="2350"/>
              </a:lnSpc>
              <a:buNone/>
            </a:pPr>
            <a:r>
              <a:rPr lang="en-US" sz="1450" dirty="0">
                <a:solidFill>
                  <a:srgbClr val="FFFFFF"/>
                </a:solidFill>
                <a:latin typeface="Syne" pitchFamily="34" charset="0"/>
                <a:ea typeface="Syne" pitchFamily="34" charset="-122"/>
                <a:cs typeface="Syne" pitchFamily="34" charset="-120"/>
              </a:rPr>
              <a:t> is attributed to vehicles circling in search of parking, exacerbating congestion and increasing emissions.</a:t>
            </a:r>
            <a:endParaRPr lang="en-US" sz="1450" dirty="0"/>
          </a:p>
        </p:txBody>
      </p:sp>
      <p:sp>
        <p:nvSpPr>
          <p:cNvPr id="13" name="Shape 10"/>
          <p:cNvSpPr/>
          <p:nvPr/>
        </p:nvSpPr>
        <p:spPr>
          <a:xfrm>
            <a:off x="7410331" y="6137196"/>
            <a:ext cx="6458664" cy="1416487"/>
          </a:xfrm>
          <a:prstGeom prst="roundRect">
            <a:avLst>
              <a:gd name="adj" fmla="val 5645"/>
            </a:avLst>
          </a:prstGeom>
          <a:solidFill>
            <a:srgbClr val="547808"/>
          </a:solidFill>
          <a:ln w="7620">
            <a:solidFill>
              <a:srgbClr val="6D9121"/>
            </a:solidFill>
            <a:prstDash val="solid"/>
          </a:ln>
        </p:spPr>
      </p:sp>
      <p:sp>
        <p:nvSpPr>
          <p:cNvPr id="14" name="Text 11"/>
          <p:cNvSpPr/>
          <p:nvPr/>
        </p:nvSpPr>
        <p:spPr>
          <a:xfrm>
            <a:off x="7608213" y="6335078"/>
            <a:ext cx="3717250" cy="297418"/>
          </a:xfrm>
          <a:prstGeom prst="rect">
            <a:avLst/>
          </a:prstGeom>
          <a:noFill/>
          <a:ln/>
        </p:spPr>
        <p:txBody>
          <a:bodyPr wrap="none" lIns="0" tIns="0" rIns="0" bIns="0" rtlCol="0" anchor="t"/>
          <a:lstStyle/>
          <a:p>
            <a:pPr algn="l" indent="0" marL="0">
              <a:lnSpc>
                <a:spcPts val="2300"/>
              </a:lnSpc>
              <a:buNone/>
            </a:pPr>
            <a:r>
              <a:rPr lang="en-US" sz="1850" b="1" dirty="0">
                <a:solidFill>
                  <a:srgbClr val="FFFFFF"/>
                </a:solidFill>
                <a:latin typeface="Syne Extra Bold" pitchFamily="34" charset="0"/>
                <a:ea typeface="Syne Extra Bold" pitchFamily="34" charset="-122"/>
                <a:cs typeface="Syne Extra Bold" pitchFamily="34" charset="-120"/>
              </a:rPr>
              <a:t>Lack of Information</a:t>
            </a:r>
            <a:endParaRPr lang="en-US" sz="1850" dirty="0"/>
          </a:p>
        </p:txBody>
      </p:sp>
      <p:sp>
        <p:nvSpPr>
          <p:cNvPr id="15" name="Text 12"/>
          <p:cNvSpPr/>
          <p:nvPr/>
        </p:nvSpPr>
        <p:spPr>
          <a:xfrm>
            <a:off x="7608213" y="6746677"/>
            <a:ext cx="6062901" cy="609124"/>
          </a:xfrm>
          <a:prstGeom prst="rect">
            <a:avLst/>
          </a:prstGeom>
          <a:noFill/>
          <a:ln/>
        </p:spPr>
        <p:txBody>
          <a:bodyPr wrap="square" lIns="0" tIns="0" rIns="0" bIns="0" rtlCol="0" anchor="t"/>
          <a:lstStyle/>
          <a:p>
            <a:pPr algn="l" indent="0" marL="0">
              <a:lnSpc>
                <a:spcPts val="2350"/>
              </a:lnSpc>
              <a:buNone/>
            </a:pPr>
            <a:r>
              <a:rPr lang="en-US" sz="1450" dirty="0">
                <a:solidFill>
                  <a:srgbClr val="FFFFFF"/>
                </a:solidFill>
                <a:latin typeface="Syne" pitchFamily="34" charset="0"/>
                <a:ea typeface="Syne" pitchFamily="34" charset="-122"/>
                <a:cs typeface="Syne" pitchFamily="34" charset="-120"/>
              </a:rPr>
              <a:t>The absence of real-time parking availability data is a primary driver of this inefficiency, creating unnecessary delays and stress.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58315"/>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F0F4F1"/>
                </a:solidFill>
                <a:latin typeface="Syne Extra Bold" pitchFamily="34" charset="0"/>
                <a:ea typeface="Syne Extra Bold" pitchFamily="34" charset="-122"/>
                <a:cs typeface="Syne Extra Bold" pitchFamily="34" charset="-120"/>
              </a:rPr>
              <a:t>Our Solution: Dual-Controller Smart Parking</a:t>
            </a:r>
            <a:endParaRPr lang="en-US" sz="3900" dirty="0"/>
          </a:p>
        </p:txBody>
      </p:sp>
      <p:sp>
        <p:nvSpPr>
          <p:cNvPr id="3" name="Text 1"/>
          <p:cNvSpPr/>
          <p:nvPr/>
        </p:nvSpPr>
        <p:spPr>
          <a:xfrm>
            <a:off x="793790" y="3474720"/>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Our innovative smart parking system utilizes a dual-controller architecture to optimize efficiency and reliability. The </a:t>
            </a:r>
            <a:pPr algn="l" indent="0" marL="0">
              <a:lnSpc>
                <a:spcPts val="2500"/>
              </a:lnSpc>
              <a:buNone/>
            </a:pPr>
            <a:r>
              <a:rPr lang="en-US" sz="1550" b="1" dirty="0">
                <a:solidFill>
                  <a:srgbClr val="D7E5D8"/>
                </a:solidFill>
                <a:latin typeface="Syne" pitchFamily="34" charset="0"/>
                <a:ea typeface="Syne" pitchFamily="34" charset="-122"/>
                <a:cs typeface="Syne" pitchFamily="34" charset="-120"/>
              </a:rPr>
              <a:t>ESP32 module</a:t>
            </a:r>
            <a:pPr algn="l" indent="0" marL="0">
              <a:lnSpc>
                <a:spcPts val="2500"/>
              </a:lnSpc>
              <a:buNone/>
            </a:pPr>
            <a:r>
              <a:rPr lang="en-US" sz="1550" dirty="0">
                <a:solidFill>
                  <a:srgbClr val="D7E5D8"/>
                </a:solidFill>
                <a:latin typeface="Syne" pitchFamily="34" charset="0"/>
                <a:ea typeface="Syne" pitchFamily="34" charset="-122"/>
                <a:cs typeface="Syne" pitchFamily="34" charset="-120"/>
              </a:rPr>
              <a:t> is dedicated to real-time parking slot monitoring, providing accurate occupancy data.</a:t>
            </a:r>
            <a:endParaRPr lang="en-US" sz="1550" dirty="0"/>
          </a:p>
        </p:txBody>
      </p:sp>
      <p:sp>
        <p:nvSpPr>
          <p:cNvPr id="4" name="Text 2"/>
          <p:cNvSpPr/>
          <p:nvPr/>
        </p:nvSpPr>
        <p:spPr>
          <a:xfrm>
            <a:off x="793790" y="4923472"/>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Concurrently, the </a:t>
            </a:r>
            <a:pPr algn="l" indent="0" marL="0">
              <a:lnSpc>
                <a:spcPts val="2500"/>
              </a:lnSpc>
              <a:buNone/>
            </a:pPr>
            <a:r>
              <a:rPr lang="en-US" sz="1550" b="1" dirty="0">
                <a:solidFill>
                  <a:srgbClr val="D7E5D8"/>
                </a:solidFill>
                <a:latin typeface="Syne" pitchFamily="34" charset="0"/>
                <a:ea typeface="Syne" pitchFamily="34" charset="-122"/>
                <a:cs typeface="Syne" pitchFamily="34" charset="-120"/>
              </a:rPr>
              <a:t>Arduino UNO module</a:t>
            </a:r>
            <a:pPr algn="l" indent="0" marL="0">
              <a:lnSpc>
                <a:spcPts val="2500"/>
              </a:lnSpc>
              <a:buNone/>
            </a:pPr>
            <a:r>
              <a:rPr lang="en-US" sz="1550" dirty="0">
                <a:solidFill>
                  <a:srgbClr val="D7E5D8"/>
                </a:solidFill>
                <a:latin typeface="Syne" pitchFamily="34" charset="0"/>
                <a:ea typeface="Syne" pitchFamily="34" charset="-122"/>
                <a:cs typeface="Syne" pitchFamily="34" charset="-120"/>
              </a:rPr>
              <a:t> manages the automated vehicle exit process, including the barrier control. This distributed system ensures robust performance and modularity, allowing each controller to specialize in its core function.</a:t>
            </a:r>
            <a:endParaRPr lang="en-US" sz="1550" dirty="0"/>
          </a:p>
        </p:txBody>
      </p:sp>
      <p:sp>
        <p:nvSpPr>
          <p:cNvPr id="5" name="Text 3"/>
          <p:cNvSpPr/>
          <p:nvPr/>
        </p:nvSpPr>
        <p:spPr>
          <a:xfrm>
            <a:off x="7564874" y="3474720"/>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By segmenting these critical tasks, our solution aims to </a:t>
            </a:r>
            <a:pPr algn="l" indent="0" marL="0">
              <a:lnSpc>
                <a:spcPts val="2500"/>
              </a:lnSpc>
              <a:buNone/>
            </a:pPr>
            <a:r>
              <a:rPr lang="en-US" sz="1550" b="1" dirty="0">
                <a:solidFill>
                  <a:srgbClr val="D7E5D8"/>
                </a:solidFill>
                <a:latin typeface="Syne" pitchFamily="34" charset="0"/>
                <a:ea typeface="Syne" pitchFamily="34" charset="-122"/>
                <a:cs typeface="Syne" pitchFamily="34" charset="-120"/>
              </a:rPr>
              <a:t>reduce parking search time by 60%</a:t>
            </a:r>
            <a:pPr algn="l" indent="0" marL="0">
              <a:lnSpc>
                <a:spcPts val="2500"/>
              </a:lnSpc>
              <a:buNone/>
            </a:pPr>
            <a:r>
              <a:rPr lang="en-US" sz="1550" dirty="0">
                <a:solidFill>
                  <a:srgbClr val="D7E5D8"/>
                </a:solidFill>
                <a:latin typeface="Syne" pitchFamily="34" charset="0"/>
                <a:ea typeface="Syne" pitchFamily="34" charset="-122"/>
                <a:cs typeface="Syne" pitchFamily="34" charset="-120"/>
              </a:rPr>
              <a:t> and significantly improve overall traffic flow within parking facilities. This integrated yet independent approach enhances system reliability and simplifies troubleshooting.</a:t>
            </a:r>
            <a:endParaRPr lang="en-US" sz="1550" dirty="0"/>
          </a:p>
        </p:txBody>
      </p:sp>
      <p:sp>
        <p:nvSpPr>
          <p:cNvPr id="6" name="Text 4"/>
          <p:cNvSpPr/>
          <p:nvPr/>
        </p:nvSpPr>
        <p:spPr>
          <a:xfrm>
            <a:off x="7564874" y="4923472"/>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7E5D8"/>
                </a:solidFill>
                <a:latin typeface="Syne" pitchFamily="34" charset="0"/>
                <a:ea typeface="Syne" pitchFamily="34" charset="-122"/>
                <a:cs typeface="Syne" pitchFamily="34" charset="-120"/>
              </a:rPr>
              <a:t>ESP32: Real-time slot monitoring</a:t>
            </a:r>
            <a:endParaRPr lang="en-US" sz="1550" dirty="0"/>
          </a:p>
        </p:txBody>
      </p:sp>
      <p:sp>
        <p:nvSpPr>
          <p:cNvPr id="7" name="Text 5"/>
          <p:cNvSpPr/>
          <p:nvPr/>
        </p:nvSpPr>
        <p:spPr>
          <a:xfrm>
            <a:off x="7564874" y="531042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7E5D8"/>
                </a:solidFill>
                <a:latin typeface="Syne" pitchFamily="34" charset="0"/>
                <a:ea typeface="Syne" pitchFamily="34" charset="-122"/>
                <a:cs typeface="Syne" pitchFamily="34" charset="-120"/>
              </a:rPr>
              <a:t>Arduino UNO: Automated vehicle exit and barrier</a:t>
            </a:r>
            <a:endParaRPr lang="en-US" sz="1550" dirty="0"/>
          </a:p>
        </p:txBody>
      </p:sp>
      <p:sp>
        <p:nvSpPr>
          <p:cNvPr id="8" name="Text 6"/>
          <p:cNvSpPr/>
          <p:nvPr/>
        </p:nvSpPr>
        <p:spPr>
          <a:xfrm>
            <a:off x="7564874" y="569737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7E5D8"/>
                </a:solidFill>
                <a:latin typeface="Syne" pitchFamily="34" charset="0"/>
                <a:ea typeface="Syne" pitchFamily="34" charset="-122"/>
                <a:cs typeface="Syne" pitchFamily="34" charset="-120"/>
              </a:rPr>
              <a:t>Distributed system for robustness</a:t>
            </a:r>
            <a:endParaRPr lang="en-US" sz="1550" dirty="0"/>
          </a:p>
        </p:txBody>
      </p:sp>
      <p:sp>
        <p:nvSpPr>
          <p:cNvPr id="9" name="Text 7"/>
          <p:cNvSpPr/>
          <p:nvPr/>
        </p:nvSpPr>
        <p:spPr>
          <a:xfrm>
            <a:off x="7564874" y="6084332"/>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7E5D8"/>
                </a:solidFill>
                <a:latin typeface="Syne" pitchFamily="34" charset="0"/>
                <a:ea typeface="Syne" pitchFamily="34" charset="-122"/>
                <a:cs typeface="Syne" pitchFamily="34" charset="-120"/>
              </a:rPr>
              <a:t>60% reduction in search time target</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8669" y="535305"/>
            <a:ext cx="13073063" cy="1216819"/>
          </a:xfrm>
          <a:prstGeom prst="rect">
            <a:avLst/>
          </a:prstGeom>
          <a:noFill/>
          <a:ln/>
        </p:spPr>
        <p:txBody>
          <a:bodyPr wrap="square" lIns="0" tIns="0" rIns="0" bIns="0" rtlCol="0" anchor="t"/>
          <a:lstStyle/>
          <a:p>
            <a:pPr algn="l" indent="0" marL="0">
              <a:lnSpc>
                <a:spcPts val="4750"/>
              </a:lnSpc>
              <a:buNone/>
            </a:pPr>
            <a:r>
              <a:rPr lang="en-US" sz="3800" b="1" dirty="0">
                <a:solidFill>
                  <a:srgbClr val="F0F4F1"/>
                </a:solidFill>
                <a:latin typeface="Syne Extra Bold" pitchFamily="34" charset="0"/>
                <a:ea typeface="Syne Extra Bold" pitchFamily="34" charset="-122"/>
                <a:cs typeface="Syne Extra Bold" pitchFamily="34" charset="-120"/>
              </a:rPr>
              <a:t>ESP32 Module: Real-time Slot Monitoring</a:t>
            </a:r>
            <a:endParaRPr lang="en-US" sz="3800" dirty="0"/>
          </a:p>
        </p:txBody>
      </p:sp>
      <p:sp>
        <p:nvSpPr>
          <p:cNvPr id="3" name="Shape 1"/>
          <p:cNvSpPr/>
          <p:nvPr/>
        </p:nvSpPr>
        <p:spPr>
          <a:xfrm>
            <a:off x="778669" y="2141458"/>
            <a:ext cx="438031" cy="438031"/>
          </a:xfrm>
          <a:prstGeom prst="roundRect">
            <a:avLst>
              <a:gd name="adj" fmla="val 18667"/>
            </a:avLst>
          </a:prstGeom>
          <a:solidFill>
            <a:srgbClr val="547808"/>
          </a:solidFill>
          <a:ln w="7620">
            <a:solidFill>
              <a:srgbClr val="6D9121"/>
            </a:solidFill>
            <a:prstDash val="solid"/>
          </a:ln>
        </p:spPr>
      </p:sp>
      <p:sp>
        <p:nvSpPr>
          <p:cNvPr id="4" name="Text 2"/>
          <p:cNvSpPr/>
          <p:nvPr/>
        </p:nvSpPr>
        <p:spPr>
          <a:xfrm>
            <a:off x="851654" y="2177951"/>
            <a:ext cx="291941" cy="364927"/>
          </a:xfrm>
          <a:prstGeom prst="rect">
            <a:avLst/>
          </a:prstGeom>
          <a:noFill/>
          <a:ln/>
        </p:spPr>
        <p:txBody>
          <a:bodyPr wrap="none" lIns="0" tIns="0" rIns="0" bIns="0" rtlCol="0" anchor="t"/>
          <a:lstStyle/>
          <a:p>
            <a:pPr algn="ctr" indent="0" marL="0">
              <a:lnSpc>
                <a:spcPts val="2250"/>
              </a:lnSpc>
              <a:buNone/>
            </a:pPr>
            <a:r>
              <a:rPr lang="en-US" sz="2250" b="1" dirty="0">
                <a:solidFill>
                  <a:srgbClr val="FFFFFF"/>
                </a:solidFill>
                <a:latin typeface="Syne Extra Bold" pitchFamily="34" charset="0"/>
                <a:ea typeface="Syne Extra Bold" pitchFamily="34" charset="-122"/>
                <a:cs typeface="Syne Extra Bold" pitchFamily="34" charset="-120"/>
              </a:rPr>
              <a:t>1</a:t>
            </a:r>
            <a:endParaRPr lang="en-US" sz="2250" dirty="0"/>
          </a:p>
        </p:txBody>
      </p:sp>
      <p:sp>
        <p:nvSpPr>
          <p:cNvPr id="5" name="Text 3"/>
          <p:cNvSpPr/>
          <p:nvPr/>
        </p:nvSpPr>
        <p:spPr>
          <a:xfrm>
            <a:off x="1411367" y="2208371"/>
            <a:ext cx="3075623" cy="304205"/>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Sensor Network</a:t>
            </a:r>
            <a:endParaRPr lang="en-US" sz="1900" dirty="0"/>
          </a:p>
        </p:txBody>
      </p:sp>
      <p:sp>
        <p:nvSpPr>
          <p:cNvPr id="6" name="Text 4"/>
          <p:cNvSpPr/>
          <p:nvPr/>
        </p:nvSpPr>
        <p:spPr>
          <a:xfrm>
            <a:off x="1411367" y="2629376"/>
            <a:ext cx="12440364" cy="311468"/>
          </a:xfrm>
          <a:prstGeom prst="rect">
            <a:avLst/>
          </a:prstGeom>
          <a:noFill/>
          <a:ln/>
        </p:spPr>
        <p:txBody>
          <a:bodyPr wrap="none" lIns="0" tIns="0" rIns="0" bIns="0" rtlCol="0" anchor="t"/>
          <a:lstStyle/>
          <a:p>
            <a:pPr algn="l" indent="0" marL="0">
              <a:lnSpc>
                <a:spcPts val="2450"/>
              </a:lnSpc>
              <a:buNone/>
            </a:pPr>
            <a:r>
              <a:rPr lang="en-US" sz="1500" dirty="0">
                <a:solidFill>
                  <a:srgbClr val="D7E5D8"/>
                </a:solidFill>
                <a:latin typeface="Syne" pitchFamily="34" charset="0"/>
                <a:ea typeface="Syne" pitchFamily="34" charset="-122"/>
                <a:cs typeface="Syne" pitchFamily="34" charset="-120"/>
              </a:rPr>
              <a:t>The ESP32 monitors six individual parking slots, each equipped with its own TCRT5000 IR sensor for precise occupancy detection.</a:t>
            </a:r>
            <a:endParaRPr lang="en-US" sz="1500" dirty="0"/>
          </a:p>
        </p:txBody>
      </p:sp>
      <p:sp>
        <p:nvSpPr>
          <p:cNvPr id="7" name="Shape 5"/>
          <p:cNvSpPr/>
          <p:nvPr/>
        </p:nvSpPr>
        <p:spPr>
          <a:xfrm>
            <a:off x="778669" y="3330178"/>
            <a:ext cx="438031" cy="438031"/>
          </a:xfrm>
          <a:prstGeom prst="roundRect">
            <a:avLst>
              <a:gd name="adj" fmla="val 18667"/>
            </a:avLst>
          </a:prstGeom>
          <a:solidFill>
            <a:srgbClr val="547808"/>
          </a:solidFill>
          <a:ln w="7620">
            <a:solidFill>
              <a:srgbClr val="6D9121"/>
            </a:solidFill>
            <a:prstDash val="solid"/>
          </a:ln>
        </p:spPr>
      </p:sp>
      <p:sp>
        <p:nvSpPr>
          <p:cNvPr id="8" name="Text 6"/>
          <p:cNvSpPr/>
          <p:nvPr/>
        </p:nvSpPr>
        <p:spPr>
          <a:xfrm>
            <a:off x="851654" y="3366671"/>
            <a:ext cx="291941" cy="364927"/>
          </a:xfrm>
          <a:prstGeom prst="rect">
            <a:avLst/>
          </a:prstGeom>
          <a:noFill/>
          <a:ln/>
        </p:spPr>
        <p:txBody>
          <a:bodyPr wrap="none" lIns="0" tIns="0" rIns="0" bIns="0" rtlCol="0" anchor="t"/>
          <a:lstStyle/>
          <a:p>
            <a:pPr algn="ctr" indent="0" marL="0">
              <a:lnSpc>
                <a:spcPts val="2250"/>
              </a:lnSpc>
              <a:buNone/>
            </a:pPr>
            <a:r>
              <a:rPr lang="en-US" sz="2250" b="1" dirty="0">
                <a:solidFill>
                  <a:srgbClr val="FFFFFF"/>
                </a:solidFill>
                <a:latin typeface="Syne Extra Bold" pitchFamily="34" charset="0"/>
                <a:ea typeface="Syne Extra Bold" pitchFamily="34" charset="-122"/>
                <a:cs typeface="Syne Extra Bold" pitchFamily="34" charset="-120"/>
              </a:rPr>
              <a:t>2</a:t>
            </a:r>
            <a:endParaRPr lang="en-US" sz="2250" dirty="0"/>
          </a:p>
        </p:txBody>
      </p:sp>
      <p:sp>
        <p:nvSpPr>
          <p:cNvPr id="9" name="Text 7"/>
          <p:cNvSpPr/>
          <p:nvPr/>
        </p:nvSpPr>
        <p:spPr>
          <a:xfrm>
            <a:off x="1411367" y="3397091"/>
            <a:ext cx="3192661" cy="304205"/>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Data Processing</a:t>
            </a:r>
            <a:endParaRPr lang="en-US" sz="1900" dirty="0"/>
          </a:p>
        </p:txBody>
      </p:sp>
      <p:sp>
        <p:nvSpPr>
          <p:cNvPr id="10" name="Text 8"/>
          <p:cNvSpPr/>
          <p:nvPr/>
        </p:nvSpPr>
        <p:spPr>
          <a:xfrm>
            <a:off x="1411367" y="3818096"/>
            <a:ext cx="12440364" cy="311468"/>
          </a:xfrm>
          <a:prstGeom prst="rect">
            <a:avLst/>
          </a:prstGeom>
          <a:noFill/>
          <a:ln/>
        </p:spPr>
        <p:txBody>
          <a:bodyPr wrap="none" lIns="0" tIns="0" rIns="0" bIns="0" rtlCol="0" anchor="t"/>
          <a:lstStyle/>
          <a:p>
            <a:pPr algn="l" indent="0" marL="0">
              <a:lnSpc>
                <a:spcPts val="2450"/>
              </a:lnSpc>
              <a:buNone/>
            </a:pPr>
            <a:r>
              <a:rPr lang="en-US" sz="1500" dirty="0">
                <a:solidFill>
                  <a:srgbClr val="D7E5D8"/>
                </a:solidFill>
                <a:latin typeface="Syne" pitchFamily="34" charset="0"/>
                <a:ea typeface="Syne" pitchFamily="34" charset="-122"/>
                <a:cs typeface="Syne" pitchFamily="34" charset="-120"/>
              </a:rPr>
              <a:t>Sensor data is processed by the ESP32 every 500ms, ensuring near real-time updates on slot availability.</a:t>
            </a:r>
            <a:endParaRPr lang="en-US" sz="1500" dirty="0"/>
          </a:p>
        </p:txBody>
      </p:sp>
      <p:sp>
        <p:nvSpPr>
          <p:cNvPr id="11" name="Shape 9"/>
          <p:cNvSpPr/>
          <p:nvPr/>
        </p:nvSpPr>
        <p:spPr>
          <a:xfrm>
            <a:off x="778669" y="4518898"/>
            <a:ext cx="438031" cy="438031"/>
          </a:xfrm>
          <a:prstGeom prst="roundRect">
            <a:avLst>
              <a:gd name="adj" fmla="val 18667"/>
            </a:avLst>
          </a:prstGeom>
          <a:solidFill>
            <a:srgbClr val="547808"/>
          </a:solidFill>
          <a:ln w="7620">
            <a:solidFill>
              <a:srgbClr val="6D9121"/>
            </a:solidFill>
            <a:prstDash val="solid"/>
          </a:ln>
        </p:spPr>
      </p:sp>
      <p:sp>
        <p:nvSpPr>
          <p:cNvPr id="12" name="Text 10"/>
          <p:cNvSpPr/>
          <p:nvPr/>
        </p:nvSpPr>
        <p:spPr>
          <a:xfrm>
            <a:off x="851654" y="4555391"/>
            <a:ext cx="291941" cy="364927"/>
          </a:xfrm>
          <a:prstGeom prst="rect">
            <a:avLst/>
          </a:prstGeom>
          <a:noFill/>
          <a:ln/>
        </p:spPr>
        <p:txBody>
          <a:bodyPr wrap="none" lIns="0" tIns="0" rIns="0" bIns="0" rtlCol="0" anchor="t"/>
          <a:lstStyle/>
          <a:p>
            <a:pPr algn="ctr" indent="0" marL="0">
              <a:lnSpc>
                <a:spcPts val="2250"/>
              </a:lnSpc>
              <a:buNone/>
            </a:pPr>
            <a:r>
              <a:rPr lang="en-US" sz="2250" b="1" dirty="0">
                <a:solidFill>
                  <a:srgbClr val="FFFFFF"/>
                </a:solidFill>
                <a:latin typeface="Syne Extra Bold" pitchFamily="34" charset="0"/>
                <a:ea typeface="Syne Extra Bold" pitchFamily="34" charset="-122"/>
                <a:cs typeface="Syne Extra Bold" pitchFamily="34" charset="-120"/>
              </a:rPr>
              <a:t>3</a:t>
            </a:r>
            <a:endParaRPr lang="en-US" sz="2250" dirty="0"/>
          </a:p>
        </p:txBody>
      </p:sp>
      <p:sp>
        <p:nvSpPr>
          <p:cNvPr id="13" name="Text 11"/>
          <p:cNvSpPr/>
          <p:nvPr/>
        </p:nvSpPr>
        <p:spPr>
          <a:xfrm>
            <a:off x="1411367" y="4585811"/>
            <a:ext cx="2433518" cy="304205"/>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LCD Display</a:t>
            </a:r>
            <a:endParaRPr lang="en-US" sz="1900" dirty="0"/>
          </a:p>
        </p:txBody>
      </p:sp>
      <p:sp>
        <p:nvSpPr>
          <p:cNvPr id="14" name="Text 12"/>
          <p:cNvSpPr/>
          <p:nvPr/>
        </p:nvSpPr>
        <p:spPr>
          <a:xfrm>
            <a:off x="1411367" y="5006816"/>
            <a:ext cx="12440364" cy="311468"/>
          </a:xfrm>
          <a:prstGeom prst="rect">
            <a:avLst/>
          </a:prstGeom>
          <a:noFill/>
          <a:ln/>
        </p:spPr>
        <p:txBody>
          <a:bodyPr wrap="none" lIns="0" tIns="0" rIns="0" bIns="0" rtlCol="0" anchor="t"/>
          <a:lstStyle/>
          <a:p>
            <a:pPr algn="l" indent="0" marL="0">
              <a:lnSpc>
                <a:spcPts val="2450"/>
              </a:lnSpc>
              <a:buNone/>
            </a:pPr>
            <a:r>
              <a:rPr lang="en-US" sz="1500" dirty="0">
                <a:solidFill>
                  <a:srgbClr val="D7E5D8"/>
                </a:solidFill>
                <a:latin typeface="Syne" pitchFamily="34" charset="0"/>
                <a:ea typeface="Syne" pitchFamily="34" charset="-122"/>
                <a:cs typeface="Syne" pitchFamily="34" charset="-120"/>
              </a:rPr>
              <a:t>The current status of "Slot X: Full/Empty" is clearly displayed on a 16x2 LCD, utilizing an I2C interface for efficient communication.</a:t>
            </a:r>
            <a:endParaRPr lang="en-US" sz="1500" dirty="0"/>
          </a:p>
        </p:txBody>
      </p:sp>
      <p:sp>
        <p:nvSpPr>
          <p:cNvPr id="15" name="Shape 13"/>
          <p:cNvSpPr/>
          <p:nvPr/>
        </p:nvSpPr>
        <p:spPr>
          <a:xfrm>
            <a:off x="778669" y="5707618"/>
            <a:ext cx="438031" cy="438031"/>
          </a:xfrm>
          <a:prstGeom prst="roundRect">
            <a:avLst>
              <a:gd name="adj" fmla="val 18667"/>
            </a:avLst>
          </a:prstGeom>
          <a:solidFill>
            <a:srgbClr val="547808"/>
          </a:solidFill>
          <a:ln w="7620">
            <a:solidFill>
              <a:srgbClr val="6D9121"/>
            </a:solidFill>
            <a:prstDash val="solid"/>
          </a:ln>
        </p:spPr>
      </p:sp>
      <p:sp>
        <p:nvSpPr>
          <p:cNvPr id="16" name="Text 14"/>
          <p:cNvSpPr/>
          <p:nvPr/>
        </p:nvSpPr>
        <p:spPr>
          <a:xfrm>
            <a:off x="851654" y="5744111"/>
            <a:ext cx="291941" cy="364927"/>
          </a:xfrm>
          <a:prstGeom prst="rect">
            <a:avLst/>
          </a:prstGeom>
          <a:noFill/>
          <a:ln/>
        </p:spPr>
        <p:txBody>
          <a:bodyPr wrap="none" lIns="0" tIns="0" rIns="0" bIns="0" rtlCol="0" anchor="t"/>
          <a:lstStyle/>
          <a:p>
            <a:pPr algn="ctr" indent="0" marL="0">
              <a:lnSpc>
                <a:spcPts val="2250"/>
              </a:lnSpc>
              <a:buNone/>
            </a:pPr>
            <a:r>
              <a:rPr lang="en-US" sz="2250" b="1" dirty="0">
                <a:solidFill>
                  <a:srgbClr val="FFFFFF"/>
                </a:solidFill>
                <a:latin typeface="Syne Extra Bold" pitchFamily="34" charset="0"/>
                <a:ea typeface="Syne Extra Bold" pitchFamily="34" charset="-122"/>
                <a:cs typeface="Syne Extra Bold" pitchFamily="34" charset="-120"/>
              </a:rPr>
              <a:t>4</a:t>
            </a:r>
            <a:endParaRPr lang="en-US" sz="2250" dirty="0"/>
          </a:p>
        </p:txBody>
      </p:sp>
      <p:sp>
        <p:nvSpPr>
          <p:cNvPr id="17" name="Text 15"/>
          <p:cNvSpPr/>
          <p:nvPr/>
        </p:nvSpPr>
        <p:spPr>
          <a:xfrm>
            <a:off x="1411367" y="5774531"/>
            <a:ext cx="2813209" cy="304205"/>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Dynamic View</a:t>
            </a:r>
            <a:endParaRPr lang="en-US" sz="1900" dirty="0"/>
          </a:p>
        </p:txBody>
      </p:sp>
      <p:sp>
        <p:nvSpPr>
          <p:cNvPr id="18" name="Text 16"/>
          <p:cNvSpPr/>
          <p:nvPr/>
        </p:nvSpPr>
        <p:spPr>
          <a:xfrm>
            <a:off x="1411367" y="6195536"/>
            <a:ext cx="12440364" cy="311468"/>
          </a:xfrm>
          <a:prstGeom prst="rect">
            <a:avLst/>
          </a:prstGeom>
          <a:noFill/>
          <a:ln/>
        </p:spPr>
        <p:txBody>
          <a:bodyPr wrap="none" lIns="0" tIns="0" rIns="0" bIns="0" rtlCol="0" anchor="t"/>
          <a:lstStyle/>
          <a:p>
            <a:pPr algn="l" indent="0" marL="0">
              <a:lnSpc>
                <a:spcPts val="2450"/>
              </a:lnSpc>
              <a:buNone/>
            </a:pPr>
            <a:r>
              <a:rPr lang="en-US" sz="1500" dirty="0">
                <a:solidFill>
                  <a:srgbClr val="D7E5D8"/>
                </a:solidFill>
                <a:latin typeface="Syne" pitchFamily="34" charset="0"/>
                <a:ea typeface="Syne" pitchFamily="34" charset="-122"/>
                <a:cs typeface="Syne" pitchFamily="34" charset="-120"/>
              </a:rPr>
              <a:t>The display rotates every 3 seconds, showing two parking slots at a time to provide a comprehensive overview without overwhelming the user.</a:t>
            </a:r>
            <a:endParaRPr lang="en-US" sz="1500" dirty="0"/>
          </a:p>
        </p:txBody>
      </p:sp>
      <p:sp>
        <p:nvSpPr>
          <p:cNvPr id="19" name="Shape 17"/>
          <p:cNvSpPr/>
          <p:nvPr/>
        </p:nvSpPr>
        <p:spPr>
          <a:xfrm>
            <a:off x="778669" y="6896338"/>
            <a:ext cx="438031" cy="438031"/>
          </a:xfrm>
          <a:prstGeom prst="roundRect">
            <a:avLst>
              <a:gd name="adj" fmla="val 18667"/>
            </a:avLst>
          </a:prstGeom>
          <a:solidFill>
            <a:srgbClr val="547808"/>
          </a:solidFill>
          <a:ln w="7620">
            <a:solidFill>
              <a:srgbClr val="6D9121"/>
            </a:solidFill>
            <a:prstDash val="solid"/>
          </a:ln>
        </p:spPr>
      </p:sp>
      <p:sp>
        <p:nvSpPr>
          <p:cNvPr id="20" name="Text 18"/>
          <p:cNvSpPr/>
          <p:nvPr/>
        </p:nvSpPr>
        <p:spPr>
          <a:xfrm>
            <a:off x="851654" y="6932831"/>
            <a:ext cx="291941" cy="364927"/>
          </a:xfrm>
          <a:prstGeom prst="rect">
            <a:avLst/>
          </a:prstGeom>
          <a:noFill/>
          <a:ln/>
        </p:spPr>
        <p:txBody>
          <a:bodyPr wrap="none" lIns="0" tIns="0" rIns="0" bIns="0" rtlCol="0" anchor="t"/>
          <a:lstStyle/>
          <a:p>
            <a:pPr algn="ctr" indent="0" marL="0">
              <a:lnSpc>
                <a:spcPts val="2250"/>
              </a:lnSpc>
              <a:buNone/>
            </a:pPr>
            <a:r>
              <a:rPr lang="en-US" sz="2250" b="1" dirty="0">
                <a:solidFill>
                  <a:srgbClr val="FFFFFF"/>
                </a:solidFill>
                <a:latin typeface="Syne Extra Bold" pitchFamily="34" charset="0"/>
                <a:ea typeface="Syne Extra Bold" pitchFamily="34" charset="-122"/>
                <a:cs typeface="Syne Extra Bold" pitchFamily="34" charset="-120"/>
              </a:rPr>
              <a:t>5</a:t>
            </a:r>
            <a:endParaRPr lang="en-US" sz="2250" dirty="0"/>
          </a:p>
        </p:txBody>
      </p:sp>
      <p:sp>
        <p:nvSpPr>
          <p:cNvPr id="21" name="Text 19"/>
          <p:cNvSpPr/>
          <p:nvPr/>
        </p:nvSpPr>
        <p:spPr>
          <a:xfrm>
            <a:off x="1411367" y="6963251"/>
            <a:ext cx="3300413" cy="304205"/>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Power Efficiency</a:t>
            </a:r>
            <a:endParaRPr lang="en-US" sz="1900" dirty="0"/>
          </a:p>
        </p:txBody>
      </p:sp>
      <p:sp>
        <p:nvSpPr>
          <p:cNvPr id="22" name="Text 20"/>
          <p:cNvSpPr/>
          <p:nvPr/>
        </p:nvSpPr>
        <p:spPr>
          <a:xfrm>
            <a:off x="1411367" y="7384256"/>
            <a:ext cx="12440364" cy="311468"/>
          </a:xfrm>
          <a:prstGeom prst="rect">
            <a:avLst/>
          </a:prstGeom>
          <a:noFill/>
          <a:ln/>
        </p:spPr>
        <p:txBody>
          <a:bodyPr wrap="none" lIns="0" tIns="0" rIns="0" bIns="0" rtlCol="0" anchor="t"/>
          <a:lstStyle/>
          <a:p>
            <a:pPr algn="l" indent="0" marL="0">
              <a:lnSpc>
                <a:spcPts val="2450"/>
              </a:lnSpc>
              <a:buNone/>
            </a:pPr>
            <a:r>
              <a:rPr lang="en-US" sz="1500" dirty="0">
                <a:solidFill>
                  <a:srgbClr val="D7E5D8"/>
                </a:solidFill>
                <a:latin typeface="Syne" pitchFamily="34" charset="0"/>
                <a:ea typeface="Syne" pitchFamily="34" charset="-122"/>
                <a:cs typeface="Syne" pitchFamily="34" charset="-120"/>
              </a:rPr>
              <a:t>The ESP32 module maintains an average power consumption of approximately 80mA, making it suitable for continuous operation.</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2713" y="518160"/>
            <a:ext cx="13124974" cy="1176337"/>
          </a:xfrm>
          <a:prstGeom prst="rect">
            <a:avLst/>
          </a:prstGeom>
          <a:noFill/>
          <a:ln/>
        </p:spPr>
        <p:txBody>
          <a:bodyPr wrap="square" lIns="0" tIns="0" rIns="0" bIns="0" rtlCol="0" anchor="t"/>
          <a:lstStyle/>
          <a:p>
            <a:pPr algn="l" indent="0" marL="0">
              <a:lnSpc>
                <a:spcPts val="4600"/>
              </a:lnSpc>
              <a:buNone/>
            </a:pPr>
            <a:r>
              <a:rPr lang="en-US" sz="3700" b="1" dirty="0">
                <a:solidFill>
                  <a:srgbClr val="F0F4F1"/>
                </a:solidFill>
                <a:latin typeface="Syne Extra Bold" pitchFamily="34" charset="0"/>
                <a:ea typeface="Syne Extra Bold" pitchFamily="34" charset="-122"/>
                <a:cs typeface="Syne Extra Bold" pitchFamily="34" charset="-120"/>
              </a:rPr>
              <a:t>Arduino UNO Module: Automated Exit Control</a:t>
            </a:r>
            <a:endParaRPr lang="en-US" sz="3700" dirty="0"/>
          </a:p>
        </p:txBody>
      </p:sp>
      <p:sp>
        <p:nvSpPr>
          <p:cNvPr id="3" name="Text 1"/>
          <p:cNvSpPr/>
          <p:nvPr/>
        </p:nvSpPr>
        <p:spPr>
          <a:xfrm>
            <a:off x="752713" y="2145983"/>
            <a:ext cx="7691318" cy="903327"/>
          </a:xfrm>
          <a:prstGeom prst="rect">
            <a:avLst/>
          </a:prstGeom>
          <a:noFill/>
          <a:ln/>
        </p:spPr>
        <p:txBody>
          <a:bodyPr wrap="square" lIns="0" tIns="0" rIns="0" bIns="0" rtlCol="0" anchor="t"/>
          <a:lstStyle/>
          <a:p>
            <a:pPr algn="l" indent="0" marL="0">
              <a:lnSpc>
                <a:spcPts val="2350"/>
              </a:lnSpc>
              <a:buNone/>
            </a:pPr>
            <a:r>
              <a:rPr lang="en-US" sz="1450" dirty="0">
                <a:solidFill>
                  <a:srgbClr val="D7E5D8"/>
                </a:solidFill>
                <a:latin typeface="Syne" pitchFamily="34" charset="0"/>
                <a:ea typeface="Syne" pitchFamily="34" charset="-122"/>
                <a:cs typeface="Syne" pitchFamily="34" charset="-120"/>
              </a:rPr>
              <a:t>The Arduino UNO module is dedicated to ensuring a smooth and automated vehicle exit. It employs a separate TCRT5000 IR sensor strategically placed at the exit point to detect departing vehicles.</a:t>
            </a:r>
            <a:endParaRPr lang="en-US" sz="1450" dirty="0"/>
          </a:p>
        </p:txBody>
      </p:sp>
      <p:sp>
        <p:nvSpPr>
          <p:cNvPr id="4" name="Text 2"/>
          <p:cNvSpPr/>
          <p:nvPr/>
        </p:nvSpPr>
        <p:spPr>
          <a:xfrm>
            <a:off x="752713" y="3218617"/>
            <a:ext cx="7691318" cy="903327"/>
          </a:xfrm>
          <a:prstGeom prst="rect">
            <a:avLst/>
          </a:prstGeom>
          <a:noFill/>
          <a:ln/>
        </p:spPr>
        <p:txBody>
          <a:bodyPr wrap="square" lIns="0" tIns="0" rIns="0" bIns="0" rtlCol="0" anchor="t"/>
          <a:lstStyle/>
          <a:p>
            <a:pPr algn="l" indent="0" marL="0">
              <a:lnSpc>
                <a:spcPts val="2350"/>
              </a:lnSpc>
              <a:buNone/>
            </a:pPr>
            <a:r>
              <a:rPr lang="en-US" sz="1450" dirty="0">
                <a:solidFill>
                  <a:srgbClr val="D7E5D8"/>
                </a:solidFill>
                <a:latin typeface="Syne" pitchFamily="34" charset="0"/>
                <a:ea typeface="Syne" pitchFamily="34" charset="-122"/>
                <a:cs typeface="Syne" pitchFamily="34" charset="-120"/>
              </a:rPr>
              <a:t>Upon detection, the Arduino UNO swiftly triggers a servo-powered lid. The SG90 micro servo is activated within 100ms of detection, providing a rapid and hands-free exit mechanism for vehicles.</a:t>
            </a:r>
            <a:endParaRPr lang="en-US" sz="1450" dirty="0"/>
          </a:p>
        </p:txBody>
      </p:sp>
      <p:sp>
        <p:nvSpPr>
          <p:cNvPr id="5" name="Text 3"/>
          <p:cNvSpPr/>
          <p:nvPr/>
        </p:nvSpPr>
        <p:spPr>
          <a:xfrm>
            <a:off x="8910757" y="2282428"/>
            <a:ext cx="4974431" cy="621030"/>
          </a:xfrm>
          <a:prstGeom prst="rect">
            <a:avLst/>
          </a:prstGeom>
          <a:noFill/>
          <a:ln/>
        </p:spPr>
        <p:txBody>
          <a:bodyPr wrap="none" lIns="0" tIns="0" rIns="0" bIns="0" rtlCol="0" anchor="t"/>
          <a:lstStyle/>
          <a:p>
            <a:pPr algn="ctr" indent="0" marL="0">
              <a:lnSpc>
                <a:spcPts val="4850"/>
              </a:lnSpc>
              <a:buNone/>
            </a:pPr>
            <a:r>
              <a:rPr lang="en-US" sz="4850" b="1" dirty="0">
                <a:solidFill>
                  <a:srgbClr val="D7E5D8"/>
                </a:solidFill>
                <a:latin typeface="Syne Extra Bold" pitchFamily="34" charset="0"/>
                <a:ea typeface="Syne Extra Bold" pitchFamily="34" charset="-122"/>
                <a:cs typeface="Syne Extra Bold" pitchFamily="34" charset="-120"/>
              </a:rPr>
              <a:t>100ms</a:t>
            </a:r>
            <a:endParaRPr lang="en-US" sz="4850" dirty="0"/>
          </a:p>
        </p:txBody>
      </p:sp>
      <p:sp>
        <p:nvSpPr>
          <p:cNvPr id="6" name="Text 4"/>
          <p:cNvSpPr/>
          <p:nvPr/>
        </p:nvSpPr>
        <p:spPr>
          <a:xfrm>
            <a:off x="9800273" y="3138607"/>
            <a:ext cx="3195280" cy="294084"/>
          </a:xfrm>
          <a:prstGeom prst="rect">
            <a:avLst/>
          </a:prstGeom>
          <a:noFill/>
          <a:ln/>
        </p:spPr>
        <p:txBody>
          <a:bodyPr wrap="none" lIns="0" tIns="0" rIns="0" bIns="0" rtlCol="0" anchor="t"/>
          <a:lstStyle/>
          <a:p>
            <a:pPr algn="ctr" indent="0" marL="0">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Activation Speed</a:t>
            </a:r>
            <a:endParaRPr lang="en-US" sz="1850" dirty="0"/>
          </a:p>
        </p:txBody>
      </p:sp>
      <p:sp>
        <p:nvSpPr>
          <p:cNvPr id="7" name="Text 5"/>
          <p:cNvSpPr/>
          <p:nvPr/>
        </p:nvSpPr>
        <p:spPr>
          <a:xfrm>
            <a:off x="8910757" y="3620810"/>
            <a:ext cx="4974431" cy="602218"/>
          </a:xfrm>
          <a:prstGeom prst="rect">
            <a:avLst/>
          </a:prstGeom>
          <a:noFill/>
          <a:ln/>
        </p:spPr>
        <p:txBody>
          <a:bodyPr wrap="square" lIns="0" tIns="0" rIns="0" bIns="0" rtlCol="0" anchor="t"/>
          <a:lstStyle/>
          <a:p>
            <a:pPr algn="ctr" indent="0" marL="0">
              <a:lnSpc>
                <a:spcPts val="2350"/>
              </a:lnSpc>
              <a:buNone/>
            </a:pPr>
            <a:r>
              <a:rPr lang="en-US" sz="1450" dirty="0">
                <a:solidFill>
                  <a:srgbClr val="D7E5D8"/>
                </a:solidFill>
                <a:latin typeface="Syne" pitchFamily="34" charset="0"/>
                <a:ea typeface="Syne" pitchFamily="34" charset="-122"/>
                <a:cs typeface="Syne" pitchFamily="34" charset="-120"/>
              </a:rPr>
              <a:t>Servo activated within 100 milliseconds of vehicle detection at exit.</a:t>
            </a:r>
            <a:endParaRPr lang="en-US" sz="1450" dirty="0"/>
          </a:p>
        </p:txBody>
      </p:sp>
      <p:sp>
        <p:nvSpPr>
          <p:cNvPr id="8" name="Text 6"/>
          <p:cNvSpPr/>
          <p:nvPr/>
        </p:nvSpPr>
        <p:spPr>
          <a:xfrm>
            <a:off x="8910757" y="4787503"/>
            <a:ext cx="4974431" cy="621030"/>
          </a:xfrm>
          <a:prstGeom prst="rect">
            <a:avLst/>
          </a:prstGeom>
          <a:noFill/>
          <a:ln/>
        </p:spPr>
        <p:txBody>
          <a:bodyPr wrap="none" lIns="0" tIns="0" rIns="0" bIns="0" rtlCol="0" anchor="t"/>
          <a:lstStyle/>
          <a:p>
            <a:pPr algn="ctr" indent="0" marL="0">
              <a:lnSpc>
                <a:spcPts val="4850"/>
              </a:lnSpc>
              <a:buNone/>
            </a:pPr>
            <a:r>
              <a:rPr lang="en-US" sz="4850" b="1" dirty="0">
                <a:solidFill>
                  <a:srgbClr val="D7E5D8"/>
                </a:solidFill>
                <a:latin typeface="Syne Extra Bold" pitchFamily="34" charset="0"/>
                <a:ea typeface="Syne Extra Bold" pitchFamily="34" charset="-122"/>
                <a:cs typeface="Syne Extra Bold" pitchFamily="34" charset="-120"/>
              </a:rPr>
              <a:t>50mA</a:t>
            </a:r>
            <a:endParaRPr lang="en-US" sz="4850" dirty="0"/>
          </a:p>
        </p:txBody>
      </p:sp>
      <p:sp>
        <p:nvSpPr>
          <p:cNvPr id="9" name="Text 7"/>
          <p:cNvSpPr/>
          <p:nvPr/>
        </p:nvSpPr>
        <p:spPr>
          <a:xfrm>
            <a:off x="10155317" y="5643682"/>
            <a:ext cx="2485311" cy="294084"/>
          </a:xfrm>
          <a:prstGeom prst="rect">
            <a:avLst/>
          </a:prstGeom>
          <a:noFill/>
          <a:ln/>
        </p:spPr>
        <p:txBody>
          <a:bodyPr wrap="none" lIns="0" tIns="0" rIns="0" bIns="0" rtlCol="0" anchor="t"/>
          <a:lstStyle/>
          <a:p>
            <a:pPr algn="ctr" indent="0" marL="0">
              <a:lnSpc>
                <a:spcPts val="2300"/>
              </a:lnSpc>
              <a:buNone/>
            </a:pPr>
            <a:r>
              <a:rPr lang="en-US" sz="1850" b="1" dirty="0">
                <a:solidFill>
                  <a:srgbClr val="D7E5D8"/>
                </a:solidFill>
                <a:latin typeface="Syne Extra Bold" pitchFamily="34" charset="0"/>
                <a:ea typeface="Syne Extra Bold" pitchFamily="34" charset="-122"/>
                <a:cs typeface="Syne Extra Bold" pitchFamily="34" charset="-120"/>
              </a:rPr>
              <a:t>Power Usage</a:t>
            </a:r>
            <a:endParaRPr lang="en-US" sz="1850" dirty="0"/>
          </a:p>
        </p:txBody>
      </p:sp>
      <p:sp>
        <p:nvSpPr>
          <p:cNvPr id="10" name="Text 8"/>
          <p:cNvSpPr/>
          <p:nvPr/>
        </p:nvSpPr>
        <p:spPr>
          <a:xfrm>
            <a:off x="8910757" y="6125885"/>
            <a:ext cx="4974431" cy="602218"/>
          </a:xfrm>
          <a:prstGeom prst="rect">
            <a:avLst/>
          </a:prstGeom>
          <a:noFill/>
          <a:ln/>
        </p:spPr>
        <p:txBody>
          <a:bodyPr wrap="square" lIns="0" tIns="0" rIns="0" bIns="0" rtlCol="0" anchor="t"/>
          <a:lstStyle/>
          <a:p>
            <a:pPr algn="ctr" indent="0" marL="0">
              <a:lnSpc>
                <a:spcPts val="2350"/>
              </a:lnSpc>
              <a:buNone/>
            </a:pPr>
            <a:r>
              <a:rPr lang="en-US" sz="1450" dirty="0">
                <a:solidFill>
                  <a:srgbClr val="D7E5D8"/>
                </a:solidFill>
                <a:latin typeface="Syne" pitchFamily="34" charset="0"/>
                <a:ea typeface="Syne" pitchFamily="34" charset="-122"/>
                <a:cs typeface="Syne" pitchFamily="34" charset="-120"/>
              </a:rPr>
              <a:t>Arduino UNO's average power consumption, ensuring energy efficiency.</a:t>
            </a:r>
            <a:endParaRPr lang="en-US" sz="1450" dirty="0"/>
          </a:p>
        </p:txBody>
      </p:sp>
      <p:sp>
        <p:nvSpPr>
          <p:cNvPr id="11" name="Text 9"/>
          <p:cNvSpPr/>
          <p:nvPr/>
        </p:nvSpPr>
        <p:spPr>
          <a:xfrm>
            <a:off x="8910757" y="6939796"/>
            <a:ext cx="4974431" cy="602218"/>
          </a:xfrm>
          <a:prstGeom prst="rect">
            <a:avLst/>
          </a:prstGeom>
          <a:noFill/>
          <a:ln/>
        </p:spPr>
        <p:txBody>
          <a:bodyPr wrap="square" lIns="0" tIns="0" rIns="0" bIns="0" rtlCol="0" anchor="t"/>
          <a:lstStyle/>
          <a:p>
            <a:pPr algn="l" indent="0" marL="0">
              <a:lnSpc>
                <a:spcPts val="2350"/>
              </a:lnSpc>
              <a:buNone/>
            </a:pPr>
            <a:r>
              <a:rPr lang="en-US" sz="1450" dirty="0">
                <a:solidFill>
                  <a:srgbClr val="D7E5D8"/>
                </a:solidFill>
                <a:latin typeface="Syne" pitchFamily="34" charset="0"/>
                <a:ea typeface="Syne" pitchFamily="34" charset="-122"/>
                <a:cs typeface="Syne" pitchFamily="34" charset="-120"/>
              </a:rPr>
              <a:t>This dedicated exit control minimizes bottlenecks and improves overall traffic flow within the parking facility.</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6630" y="706755"/>
            <a:ext cx="7830741" cy="1025843"/>
          </a:xfrm>
          <a:prstGeom prst="rect">
            <a:avLst/>
          </a:prstGeom>
          <a:noFill/>
          <a:ln/>
        </p:spPr>
        <p:txBody>
          <a:bodyPr wrap="square" lIns="0" tIns="0" rIns="0" bIns="0" rtlCol="0" anchor="t"/>
          <a:lstStyle/>
          <a:p>
            <a:pPr algn="l" indent="0" marL="0">
              <a:lnSpc>
                <a:spcPts val="4000"/>
              </a:lnSpc>
              <a:buNone/>
            </a:pPr>
            <a:r>
              <a:rPr lang="en-US" sz="3200" b="1" dirty="0">
                <a:solidFill>
                  <a:srgbClr val="F0F4F1"/>
                </a:solidFill>
                <a:latin typeface="Syne Extra Bold" pitchFamily="34" charset="0"/>
                <a:ea typeface="Syne Extra Bold" pitchFamily="34" charset="-122"/>
                <a:cs typeface="Syne Extra Bold" pitchFamily="34" charset="-120"/>
              </a:rPr>
              <a:t>System Interoperability &amp; Workflow</a:t>
            </a:r>
            <a:endParaRPr lang="en-US" sz="3200" dirty="0"/>
          </a:p>
        </p:txBody>
      </p:sp>
      <p:pic>
        <p:nvPicPr>
          <p:cNvPr id="4" name="Image 1" descr="preencoded.png">    </p:cNvPr>
          <p:cNvPicPr>
            <a:picLocks noChangeAspect="1"/>
          </p:cNvPicPr>
          <p:nvPr/>
        </p:nvPicPr>
        <p:blipFill>
          <a:blip r:embed="rId2"/>
          <a:stretch>
            <a:fillRect/>
          </a:stretch>
        </p:blipFill>
        <p:spPr>
          <a:xfrm>
            <a:off x="656630" y="1978819"/>
            <a:ext cx="820817" cy="1208484"/>
          </a:xfrm>
          <a:prstGeom prst="rect">
            <a:avLst/>
          </a:prstGeom>
        </p:spPr>
      </p:pic>
      <p:sp>
        <p:nvSpPr>
          <p:cNvPr id="5" name="Text 1"/>
          <p:cNvSpPr/>
          <p:nvPr/>
        </p:nvSpPr>
        <p:spPr>
          <a:xfrm>
            <a:off x="1641515" y="2142887"/>
            <a:ext cx="3815120" cy="25658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Extra Bold" pitchFamily="34" charset="0"/>
                <a:ea typeface="Syne Extra Bold" pitchFamily="34" charset="-122"/>
                <a:cs typeface="Syne Extra Bold" pitchFamily="34" charset="-120"/>
              </a:rPr>
              <a:t>ESP32: Status Updates</a:t>
            </a:r>
            <a:endParaRPr lang="en-US" sz="1600" dirty="0"/>
          </a:p>
        </p:txBody>
      </p:sp>
      <p:sp>
        <p:nvSpPr>
          <p:cNvPr id="6" name="Text 2"/>
          <p:cNvSpPr/>
          <p:nvPr/>
        </p:nvSpPr>
        <p:spPr>
          <a:xfrm>
            <a:off x="1641515" y="2497931"/>
            <a:ext cx="6845856" cy="525304"/>
          </a:xfrm>
          <a:prstGeom prst="rect">
            <a:avLst/>
          </a:prstGeom>
          <a:noFill/>
          <a:ln/>
        </p:spPr>
        <p:txBody>
          <a:bodyPr wrap="squar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Independently monitors and updates parking slot statuses based on real-time occupancy data from IR sensors. This process runs continuously.</a:t>
            </a:r>
            <a:endParaRPr lang="en-US" sz="1250" dirty="0"/>
          </a:p>
        </p:txBody>
      </p:sp>
      <p:pic>
        <p:nvPicPr>
          <p:cNvPr id="7" name="Image 2" descr="preencoded.png">    </p:cNvPr>
          <p:cNvPicPr>
            <a:picLocks noChangeAspect="1"/>
          </p:cNvPicPr>
          <p:nvPr/>
        </p:nvPicPr>
        <p:blipFill>
          <a:blip r:embed="rId3"/>
          <a:stretch>
            <a:fillRect/>
          </a:stretch>
        </p:blipFill>
        <p:spPr>
          <a:xfrm>
            <a:off x="656630" y="3187303"/>
            <a:ext cx="820817" cy="1208484"/>
          </a:xfrm>
          <a:prstGeom prst="rect">
            <a:avLst/>
          </a:prstGeom>
        </p:spPr>
      </p:pic>
      <p:sp>
        <p:nvSpPr>
          <p:cNvPr id="8" name="Text 3"/>
          <p:cNvSpPr/>
          <p:nvPr/>
        </p:nvSpPr>
        <p:spPr>
          <a:xfrm>
            <a:off x="1641515" y="3351371"/>
            <a:ext cx="4186833" cy="25658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Extra Bold" pitchFamily="34" charset="0"/>
                <a:ea typeface="Syne Extra Bold" pitchFamily="34" charset="-122"/>
                <a:cs typeface="Syne Extra Bold" pitchFamily="34" charset="-120"/>
              </a:rPr>
              <a:t>Arduino UNO: Exit Control</a:t>
            </a:r>
            <a:endParaRPr lang="en-US" sz="1600" dirty="0"/>
          </a:p>
        </p:txBody>
      </p:sp>
      <p:sp>
        <p:nvSpPr>
          <p:cNvPr id="9" name="Text 4"/>
          <p:cNvSpPr/>
          <p:nvPr/>
        </p:nvSpPr>
        <p:spPr>
          <a:xfrm>
            <a:off x="1641515" y="3706416"/>
            <a:ext cx="6845856" cy="525304"/>
          </a:xfrm>
          <a:prstGeom prst="rect">
            <a:avLst/>
          </a:prstGeom>
          <a:noFill/>
          <a:ln/>
        </p:spPr>
        <p:txBody>
          <a:bodyPr wrap="squar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Independently manages the exit barrier, activating the servo mechanism only when a vehicle is detected at the exit sensor.</a:t>
            </a:r>
            <a:endParaRPr lang="en-US" sz="1250" dirty="0"/>
          </a:p>
        </p:txBody>
      </p:sp>
      <p:pic>
        <p:nvPicPr>
          <p:cNvPr id="10" name="Image 3" descr="preencoded.png">    </p:cNvPr>
          <p:cNvPicPr>
            <a:picLocks noChangeAspect="1"/>
          </p:cNvPicPr>
          <p:nvPr/>
        </p:nvPicPr>
        <p:blipFill>
          <a:blip r:embed="rId4"/>
          <a:stretch>
            <a:fillRect/>
          </a:stretch>
        </p:blipFill>
        <p:spPr>
          <a:xfrm>
            <a:off x="656630" y="4395788"/>
            <a:ext cx="820817" cy="1208484"/>
          </a:xfrm>
          <a:prstGeom prst="rect">
            <a:avLst/>
          </a:prstGeom>
        </p:spPr>
      </p:pic>
      <p:sp>
        <p:nvSpPr>
          <p:cNvPr id="11" name="Text 5"/>
          <p:cNvSpPr/>
          <p:nvPr/>
        </p:nvSpPr>
        <p:spPr>
          <a:xfrm>
            <a:off x="1641515" y="4559856"/>
            <a:ext cx="2875836" cy="25658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Extra Bold" pitchFamily="34" charset="0"/>
                <a:ea typeface="Syne Extra Bold" pitchFamily="34" charset="-122"/>
                <a:cs typeface="Syne Extra Bold" pitchFamily="34" charset="-120"/>
              </a:rPr>
              <a:t>Streamlined Flow</a:t>
            </a:r>
            <a:endParaRPr lang="en-US" sz="1600" dirty="0"/>
          </a:p>
        </p:txBody>
      </p:sp>
      <p:sp>
        <p:nvSpPr>
          <p:cNvPr id="12" name="Text 6"/>
          <p:cNvSpPr/>
          <p:nvPr/>
        </p:nvSpPr>
        <p:spPr>
          <a:xfrm>
            <a:off x="1641515" y="4914900"/>
            <a:ext cx="6845856" cy="525304"/>
          </a:xfrm>
          <a:prstGeom prst="rect">
            <a:avLst/>
          </a:prstGeom>
          <a:noFill/>
          <a:ln/>
        </p:spPr>
        <p:txBody>
          <a:bodyPr wrap="squar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The overall workflow is intuitive: drivers park, ESP32 updates availability; drivers exit, UNO automates the barrier.</a:t>
            </a:r>
            <a:endParaRPr lang="en-US" sz="1250" dirty="0"/>
          </a:p>
        </p:txBody>
      </p:sp>
      <p:pic>
        <p:nvPicPr>
          <p:cNvPr id="13" name="Image 4" descr="preencoded.png">    </p:cNvPr>
          <p:cNvPicPr>
            <a:picLocks noChangeAspect="1"/>
          </p:cNvPicPr>
          <p:nvPr/>
        </p:nvPicPr>
        <p:blipFill>
          <a:blip r:embed="rId5"/>
          <a:stretch>
            <a:fillRect/>
          </a:stretch>
        </p:blipFill>
        <p:spPr>
          <a:xfrm>
            <a:off x="656630" y="5604272"/>
            <a:ext cx="820817" cy="1208484"/>
          </a:xfrm>
          <a:prstGeom prst="rect">
            <a:avLst/>
          </a:prstGeom>
        </p:spPr>
      </p:pic>
      <p:sp>
        <p:nvSpPr>
          <p:cNvPr id="14" name="Text 7"/>
          <p:cNvSpPr/>
          <p:nvPr/>
        </p:nvSpPr>
        <p:spPr>
          <a:xfrm>
            <a:off x="1641515" y="5768340"/>
            <a:ext cx="4052888" cy="25658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Extra Bold" pitchFamily="34" charset="0"/>
                <a:ea typeface="Syne Extra Bold" pitchFamily="34" charset="-122"/>
                <a:cs typeface="Syne Extra Bold" pitchFamily="34" charset="-120"/>
              </a:rPr>
              <a:t>Minimal Communication</a:t>
            </a:r>
            <a:endParaRPr lang="en-US" sz="1600" dirty="0"/>
          </a:p>
        </p:txBody>
      </p:sp>
      <p:sp>
        <p:nvSpPr>
          <p:cNvPr id="15" name="Text 8"/>
          <p:cNvSpPr/>
          <p:nvPr/>
        </p:nvSpPr>
        <p:spPr>
          <a:xfrm>
            <a:off x="1641515" y="6123384"/>
            <a:ext cx="6845856" cy="525304"/>
          </a:xfrm>
          <a:prstGeom prst="rect">
            <a:avLst/>
          </a:prstGeom>
          <a:noFill/>
          <a:ln/>
        </p:spPr>
        <p:txBody>
          <a:bodyPr wrap="squar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Cross-controller communication is kept minimal, enhancing system simplicity, reliability, and reducing potential points of failure.</a:t>
            </a:r>
            <a:endParaRPr lang="en-US" sz="1250" dirty="0"/>
          </a:p>
        </p:txBody>
      </p:sp>
      <p:sp>
        <p:nvSpPr>
          <p:cNvPr id="16" name="Text 9"/>
          <p:cNvSpPr/>
          <p:nvPr/>
        </p:nvSpPr>
        <p:spPr>
          <a:xfrm>
            <a:off x="656630" y="6997422"/>
            <a:ext cx="7830741" cy="525304"/>
          </a:xfrm>
          <a:prstGeom prst="rect">
            <a:avLst/>
          </a:prstGeom>
          <a:noFill/>
          <a:ln/>
        </p:spPr>
        <p:txBody>
          <a:bodyPr wrap="square" lIns="0" tIns="0" rIns="0" bIns="0" rtlCol="0" anchor="t"/>
          <a:lstStyle/>
          <a:p>
            <a:pPr algn="l" indent="0" marL="0">
              <a:lnSpc>
                <a:spcPts val="2050"/>
              </a:lnSpc>
              <a:buNone/>
            </a:pPr>
            <a:r>
              <a:rPr lang="en-US" sz="1250" dirty="0">
                <a:solidFill>
                  <a:srgbClr val="D7E5D8"/>
                </a:solidFill>
                <a:latin typeface="Syne" pitchFamily="34" charset="0"/>
                <a:ea typeface="Syne" pitchFamily="34" charset="-122"/>
                <a:cs typeface="Syne" pitchFamily="34" charset="-120"/>
              </a:rPr>
              <a:t>This segmented task management significantly enhances overall parking efficiency, ensuring specialized and reliable operation for both entry and exit processes.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6526" y="533876"/>
            <a:ext cx="10643592" cy="606743"/>
          </a:xfrm>
          <a:prstGeom prst="rect">
            <a:avLst/>
          </a:prstGeom>
          <a:noFill/>
          <a:ln/>
        </p:spPr>
        <p:txBody>
          <a:bodyPr wrap="none" lIns="0" tIns="0" rIns="0" bIns="0" rtlCol="0" anchor="t"/>
          <a:lstStyle/>
          <a:p>
            <a:pPr algn="l" indent="0" marL="0">
              <a:lnSpc>
                <a:spcPts val="4750"/>
              </a:lnSpc>
              <a:buNone/>
            </a:pPr>
            <a:r>
              <a:rPr lang="en-US" sz="3800" b="1" dirty="0">
                <a:solidFill>
                  <a:srgbClr val="F0F4F1"/>
                </a:solidFill>
                <a:latin typeface="Syne Extra Bold" pitchFamily="34" charset="0"/>
                <a:ea typeface="Syne Extra Bold" pitchFamily="34" charset="-122"/>
                <a:cs typeface="Syne Extra Bold" pitchFamily="34" charset="-120"/>
              </a:rPr>
              <a:t>Key Features &amp; Advantages</a:t>
            </a:r>
            <a:endParaRPr lang="en-US" sz="3800" dirty="0"/>
          </a:p>
        </p:txBody>
      </p:sp>
      <p:pic>
        <p:nvPicPr>
          <p:cNvPr id="3" name="Image 0" descr="preencoded.png">    </p:cNvPr>
          <p:cNvPicPr>
            <a:picLocks noChangeAspect="1"/>
          </p:cNvPicPr>
          <p:nvPr/>
        </p:nvPicPr>
        <p:blipFill>
          <a:blip r:embed="rId1"/>
          <a:stretch>
            <a:fillRect/>
          </a:stretch>
        </p:blipFill>
        <p:spPr>
          <a:xfrm>
            <a:off x="776526" y="1528882"/>
            <a:ext cx="485299" cy="485299"/>
          </a:xfrm>
          <a:prstGeom prst="rect">
            <a:avLst/>
          </a:prstGeom>
        </p:spPr>
      </p:pic>
      <p:sp>
        <p:nvSpPr>
          <p:cNvPr id="4" name="Text 1"/>
          <p:cNvSpPr/>
          <p:nvPr/>
        </p:nvSpPr>
        <p:spPr>
          <a:xfrm>
            <a:off x="1504474" y="1644134"/>
            <a:ext cx="2426970" cy="303252"/>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Low-Cost</a:t>
            </a:r>
            <a:endParaRPr lang="en-US" sz="1900" dirty="0"/>
          </a:p>
        </p:txBody>
      </p:sp>
      <p:sp>
        <p:nvSpPr>
          <p:cNvPr id="5" name="Text 2"/>
          <p:cNvSpPr/>
          <p:nvPr/>
        </p:nvSpPr>
        <p:spPr>
          <a:xfrm>
            <a:off x="1504474" y="2063829"/>
            <a:ext cx="12349401" cy="310634"/>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Utilizes readily available and affordable components, reducing deployment costs by an estimated 70% compared to conventional systems.</a:t>
            </a:r>
            <a:endParaRPr lang="en-US" sz="1500" dirty="0"/>
          </a:p>
        </p:txBody>
      </p:sp>
      <p:pic>
        <p:nvPicPr>
          <p:cNvPr id="6" name="Image 1" descr="preencoded.png">    </p:cNvPr>
          <p:cNvPicPr>
            <a:picLocks noChangeAspect="1"/>
          </p:cNvPicPr>
          <p:nvPr/>
        </p:nvPicPr>
        <p:blipFill>
          <a:blip r:embed="rId2"/>
          <a:stretch>
            <a:fillRect/>
          </a:stretch>
        </p:blipFill>
        <p:spPr>
          <a:xfrm>
            <a:off x="776526" y="2859762"/>
            <a:ext cx="485299" cy="485299"/>
          </a:xfrm>
          <a:prstGeom prst="rect">
            <a:avLst/>
          </a:prstGeom>
        </p:spPr>
      </p:pic>
      <p:sp>
        <p:nvSpPr>
          <p:cNvPr id="7" name="Text 3"/>
          <p:cNvSpPr/>
          <p:nvPr/>
        </p:nvSpPr>
        <p:spPr>
          <a:xfrm>
            <a:off x="1504474" y="2975015"/>
            <a:ext cx="2426970" cy="303252"/>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Modularity</a:t>
            </a:r>
            <a:endParaRPr lang="en-US" sz="1900" dirty="0"/>
          </a:p>
        </p:txBody>
      </p:sp>
      <p:sp>
        <p:nvSpPr>
          <p:cNvPr id="8" name="Text 4"/>
          <p:cNvSpPr/>
          <p:nvPr/>
        </p:nvSpPr>
        <p:spPr>
          <a:xfrm>
            <a:off x="1504474" y="3394710"/>
            <a:ext cx="12349401" cy="310634"/>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Designed as self-contained 6-slot units, allowing for easy assembly, maintenance, and expansion as needed.</a:t>
            </a:r>
            <a:endParaRPr lang="en-US" sz="1500" dirty="0"/>
          </a:p>
        </p:txBody>
      </p:sp>
      <p:pic>
        <p:nvPicPr>
          <p:cNvPr id="9" name="Image 2" descr="preencoded.png">    </p:cNvPr>
          <p:cNvPicPr>
            <a:picLocks noChangeAspect="1"/>
          </p:cNvPicPr>
          <p:nvPr/>
        </p:nvPicPr>
        <p:blipFill>
          <a:blip r:embed="rId3"/>
          <a:stretch>
            <a:fillRect/>
          </a:stretch>
        </p:blipFill>
        <p:spPr>
          <a:xfrm>
            <a:off x="776526" y="4190643"/>
            <a:ext cx="485299" cy="485299"/>
          </a:xfrm>
          <a:prstGeom prst="rect">
            <a:avLst/>
          </a:prstGeom>
        </p:spPr>
      </p:pic>
      <p:sp>
        <p:nvSpPr>
          <p:cNvPr id="10" name="Text 5"/>
          <p:cNvSpPr/>
          <p:nvPr/>
        </p:nvSpPr>
        <p:spPr>
          <a:xfrm>
            <a:off x="1504474" y="4305895"/>
            <a:ext cx="2426970" cy="303252"/>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Scalability</a:t>
            </a:r>
            <a:endParaRPr lang="en-US" sz="1900" dirty="0"/>
          </a:p>
        </p:txBody>
      </p:sp>
      <p:sp>
        <p:nvSpPr>
          <p:cNvPr id="11" name="Text 6"/>
          <p:cNvSpPr/>
          <p:nvPr/>
        </p:nvSpPr>
        <p:spPr>
          <a:xfrm>
            <a:off x="1504474" y="4725591"/>
            <a:ext cx="12349401" cy="310634"/>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The system can be expanded to manage hundreds of slots by simply integrating multiple modules, suitable for any parking facility size.</a:t>
            </a:r>
            <a:endParaRPr lang="en-US" sz="1500" dirty="0"/>
          </a:p>
        </p:txBody>
      </p:sp>
      <p:pic>
        <p:nvPicPr>
          <p:cNvPr id="12" name="Image 3" descr="preencoded.png">    </p:cNvPr>
          <p:cNvPicPr>
            <a:picLocks noChangeAspect="1"/>
          </p:cNvPicPr>
          <p:nvPr/>
        </p:nvPicPr>
        <p:blipFill>
          <a:blip r:embed="rId4"/>
          <a:stretch>
            <a:fillRect/>
          </a:stretch>
        </p:blipFill>
        <p:spPr>
          <a:xfrm>
            <a:off x="776526" y="5521523"/>
            <a:ext cx="485299" cy="485299"/>
          </a:xfrm>
          <a:prstGeom prst="rect">
            <a:avLst/>
          </a:prstGeom>
        </p:spPr>
      </p:pic>
      <p:sp>
        <p:nvSpPr>
          <p:cNvPr id="13" name="Text 7"/>
          <p:cNvSpPr/>
          <p:nvPr/>
        </p:nvSpPr>
        <p:spPr>
          <a:xfrm>
            <a:off x="1504474" y="5636776"/>
            <a:ext cx="3555563" cy="303252"/>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Real-time Visibility</a:t>
            </a:r>
            <a:endParaRPr lang="en-US" sz="1900" dirty="0"/>
          </a:p>
        </p:txBody>
      </p:sp>
      <p:sp>
        <p:nvSpPr>
          <p:cNvPr id="14" name="Text 8"/>
          <p:cNvSpPr/>
          <p:nvPr/>
        </p:nvSpPr>
        <p:spPr>
          <a:xfrm>
            <a:off x="1504474" y="6056471"/>
            <a:ext cx="12349401" cy="310634"/>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Provides instant and accurate status updates on the LCD, guiding drivers directly to available slots and minimizing search time.</a:t>
            </a:r>
            <a:endParaRPr lang="en-US" sz="1500" dirty="0"/>
          </a:p>
        </p:txBody>
      </p:sp>
      <p:pic>
        <p:nvPicPr>
          <p:cNvPr id="15" name="Image 4" descr="preencoded.png">    </p:cNvPr>
          <p:cNvPicPr>
            <a:picLocks noChangeAspect="1"/>
          </p:cNvPicPr>
          <p:nvPr/>
        </p:nvPicPr>
        <p:blipFill>
          <a:blip r:embed="rId5"/>
          <a:stretch>
            <a:fillRect/>
          </a:stretch>
        </p:blipFill>
        <p:spPr>
          <a:xfrm>
            <a:off x="776526" y="6852404"/>
            <a:ext cx="485299" cy="485299"/>
          </a:xfrm>
          <a:prstGeom prst="rect">
            <a:avLst/>
          </a:prstGeom>
        </p:spPr>
      </p:pic>
      <p:sp>
        <p:nvSpPr>
          <p:cNvPr id="16" name="Text 9"/>
          <p:cNvSpPr/>
          <p:nvPr/>
        </p:nvSpPr>
        <p:spPr>
          <a:xfrm>
            <a:off x="1504474" y="6967657"/>
            <a:ext cx="2426970" cy="303252"/>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Automation</a:t>
            </a:r>
            <a:endParaRPr lang="en-US" sz="1900" dirty="0"/>
          </a:p>
        </p:txBody>
      </p:sp>
      <p:sp>
        <p:nvSpPr>
          <p:cNvPr id="17" name="Text 10"/>
          <p:cNvSpPr/>
          <p:nvPr/>
        </p:nvSpPr>
        <p:spPr>
          <a:xfrm>
            <a:off x="1504474" y="7387352"/>
            <a:ext cx="12349401" cy="310634"/>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The automated exit barrier significantly reduces the need for human intervention, streamlining traffic flow and improving user convenience.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15559"/>
            <a:ext cx="9694069" cy="620078"/>
          </a:xfrm>
          <a:prstGeom prst="rect">
            <a:avLst/>
          </a:prstGeom>
          <a:noFill/>
          <a:ln/>
        </p:spPr>
        <p:txBody>
          <a:bodyPr wrap="none" lIns="0" tIns="0" rIns="0" bIns="0" rtlCol="0" anchor="t"/>
          <a:lstStyle/>
          <a:p>
            <a:pPr algn="l" indent="0" marL="0">
              <a:lnSpc>
                <a:spcPts val="4850"/>
              </a:lnSpc>
              <a:buNone/>
            </a:pPr>
            <a:r>
              <a:rPr lang="en-US" sz="3900" b="1" dirty="0">
                <a:solidFill>
                  <a:srgbClr val="F0F4F1"/>
                </a:solidFill>
                <a:latin typeface="Syne Extra Bold" pitchFamily="34" charset="0"/>
                <a:ea typeface="Syne Extra Bold" pitchFamily="34" charset="-122"/>
                <a:cs typeface="Syne Extra Bold" pitchFamily="34" charset="-120"/>
              </a:rPr>
              <a:t>Technical Specifications</a:t>
            </a:r>
            <a:endParaRPr lang="en-US" sz="3900" dirty="0"/>
          </a:p>
        </p:txBody>
      </p:sp>
      <p:sp>
        <p:nvSpPr>
          <p:cNvPr id="3" name="Shape 1"/>
          <p:cNvSpPr/>
          <p:nvPr/>
        </p:nvSpPr>
        <p:spPr>
          <a:xfrm>
            <a:off x="793790" y="2632472"/>
            <a:ext cx="13042821" cy="3440668"/>
          </a:xfrm>
          <a:prstGeom prst="roundRect">
            <a:avLst>
              <a:gd name="adj" fmla="val 2423"/>
            </a:avLst>
          </a:prstGeom>
          <a:noFill/>
          <a:ln w="7620">
            <a:solidFill>
              <a:srgbClr val="FFFFFF">
                <a:alpha val="24000"/>
              </a:srgbClr>
            </a:solidFill>
            <a:prstDash val="solid"/>
          </a:ln>
        </p:spPr>
      </p:sp>
      <p:sp>
        <p:nvSpPr>
          <p:cNvPr id="4" name="Shape 2"/>
          <p:cNvSpPr/>
          <p:nvPr/>
        </p:nvSpPr>
        <p:spPr>
          <a:xfrm>
            <a:off x="801410" y="2640092"/>
            <a:ext cx="13027581" cy="570905"/>
          </a:xfrm>
          <a:prstGeom prst="rect">
            <a:avLst/>
          </a:prstGeom>
          <a:solidFill>
            <a:srgbClr val="FFFFFF">
              <a:alpha val="4000"/>
            </a:srgbClr>
          </a:solidFill>
          <a:ln/>
        </p:spPr>
      </p:sp>
      <p:sp>
        <p:nvSpPr>
          <p:cNvPr id="5" name="Text 3"/>
          <p:cNvSpPr/>
          <p:nvPr/>
        </p:nvSpPr>
        <p:spPr>
          <a:xfrm>
            <a:off x="999887" y="2766774"/>
            <a:ext cx="3507700" cy="317540"/>
          </a:xfrm>
          <a:prstGeom prst="rect">
            <a:avLst/>
          </a:prstGeom>
          <a:noFill/>
          <a:ln/>
        </p:spPr>
        <p:txBody>
          <a:bodyPr wrap="none" lIns="0" tIns="0" rIns="0" bIns="0" rtlCol="0" anchor="t"/>
          <a:lstStyle/>
          <a:p>
            <a:pPr algn="l" indent="0" marL="0">
              <a:lnSpc>
                <a:spcPts val="2500"/>
              </a:lnSpc>
              <a:buNone/>
            </a:pPr>
            <a:r>
              <a:rPr lang="en-US" sz="1550" b="1" dirty="0">
                <a:solidFill>
                  <a:srgbClr val="D7E5D8"/>
                </a:solidFill>
                <a:latin typeface="Syne" pitchFamily="34" charset="0"/>
                <a:ea typeface="Syne" pitchFamily="34" charset="-122"/>
                <a:cs typeface="Syne" pitchFamily="34" charset="-120"/>
              </a:rPr>
              <a:t>Microcontrollers</a:t>
            </a:r>
            <a:endParaRPr lang="en-US" sz="1550" dirty="0"/>
          </a:p>
        </p:txBody>
      </p:sp>
      <p:sp>
        <p:nvSpPr>
          <p:cNvPr id="6" name="Text 4"/>
          <p:cNvSpPr/>
          <p:nvPr/>
        </p:nvSpPr>
        <p:spPr>
          <a:xfrm>
            <a:off x="4911923" y="2766774"/>
            <a:ext cx="8718709"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Espressif ESP32-WROOM-32D, Arduino UNO R3</a:t>
            </a:r>
            <a:endParaRPr lang="en-US" sz="1550" dirty="0"/>
          </a:p>
        </p:txBody>
      </p:sp>
      <p:sp>
        <p:nvSpPr>
          <p:cNvPr id="7" name="Shape 5"/>
          <p:cNvSpPr/>
          <p:nvPr/>
        </p:nvSpPr>
        <p:spPr>
          <a:xfrm>
            <a:off x="801410" y="3210997"/>
            <a:ext cx="13027581" cy="570905"/>
          </a:xfrm>
          <a:prstGeom prst="rect">
            <a:avLst/>
          </a:prstGeom>
          <a:solidFill>
            <a:srgbClr val="000000">
              <a:alpha val="4000"/>
            </a:srgbClr>
          </a:solidFill>
          <a:ln/>
        </p:spPr>
      </p:sp>
      <p:sp>
        <p:nvSpPr>
          <p:cNvPr id="8" name="Text 6"/>
          <p:cNvSpPr/>
          <p:nvPr/>
        </p:nvSpPr>
        <p:spPr>
          <a:xfrm>
            <a:off x="999887" y="3337679"/>
            <a:ext cx="3507700" cy="317540"/>
          </a:xfrm>
          <a:prstGeom prst="rect">
            <a:avLst/>
          </a:prstGeom>
          <a:noFill/>
          <a:ln/>
        </p:spPr>
        <p:txBody>
          <a:bodyPr wrap="none" lIns="0" tIns="0" rIns="0" bIns="0" rtlCol="0" anchor="t"/>
          <a:lstStyle/>
          <a:p>
            <a:pPr algn="l" indent="0" marL="0">
              <a:lnSpc>
                <a:spcPts val="2500"/>
              </a:lnSpc>
              <a:buNone/>
            </a:pPr>
            <a:r>
              <a:rPr lang="en-US" sz="1550" b="1" dirty="0">
                <a:solidFill>
                  <a:srgbClr val="D7E5D8"/>
                </a:solidFill>
                <a:latin typeface="Syne" pitchFamily="34" charset="0"/>
                <a:ea typeface="Syne" pitchFamily="34" charset="-122"/>
                <a:cs typeface="Syne" pitchFamily="34" charset="-120"/>
              </a:rPr>
              <a:t>Sensors</a:t>
            </a:r>
            <a:endParaRPr lang="en-US" sz="1550" dirty="0"/>
          </a:p>
        </p:txBody>
      </p:sp>
      <p:sp>
        <p:nvSpPr>
          <p:cNvPr id="9" name="Text 7"/>
          <p:cNvSpPr/>
          <p:nvPr/>
        </p:nvSpPr>
        <p:spPr>
          <a:xfrm>
            <a:off x="4911923" y="3337679"/>
            <a:ext cx="8718709"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TCRT5000 IR Obstacle Avoidance Sensors (7 total: 6 for slots, 1 for exit)</a:t>
            </a:r>
            <a:endParaRPr lang="en-US" sz="1550" dirty="0"/>
          </a:p>
        </p:txBody>
      </p:sp>
      <p:sp>
        <p:nvSpPr>
          <p:cNvPr id="10" name="Shape 8"/>
          <p:cNvSpPr/>
          <p:nvPr/>
        </p:nvSpPr>
        <p:spPr>
          <a:xfrm>
            <a:off x="801410" y="3781901"/>
            <a:ext cx="13027581" cy="570905"/>
          </a:xfrm>
          <a:prstGeom prst="rect">
            <a:avLst/>
          </a:prstGeom>
          <a:solidFill>
            <a:srgbClr val="FFFFFF">
              <a:alpha val="4000"/>
            </a:srgbClr>
          </a:solidFill>
          <a:ln/>
        </p:spPr>
      </p:sp>
      <p:sp>
        <p:nvSpPr>
          <p:cNvPr id="11" name="Text 9"/>
          <p:cNvSpPr/>
          <p:nvPr/>
        </p:nvSpPr>
        <p:spPr>
          <a:xfrm>
            <a:off x="999887" y="3908584"/>
            <a:ext cx="3507700" cy="317540"/>
          </a:xfrm>
          <a:prstGeom prst="rect">
            <a:avLst/>
          </a:prstGeom>
          <a:noFill/>
          <a:ln/>
        </p:spPr>
        <p:txBody>
          <a:bodyPr wrap="none" lIns="0" tIns="0" rIns="0" bIns="0" rtlCol="0" anchor="t"/>
          <a:lstStyle/>
          <a:p>
            <a:pPr algn="l" indent="0" marL="0">
              <a:lnSpc>
                <a:spcPts val="2500"/>
              </a:lnSpc>
              <a:buNone/>
            </a:pPr>
            <a:r>
              <a:rPr lang="en-US" sz="1550" b="1" dirty="0">
                <a:solidFill>
                  <a:srgbClr val="D7E5D8"/>
                </a:solidFill>
                <a:latin typeface="Syne" pitchFamily="34" charset="0"/>
                <a:ea typeface="Syne" pitchFamily="34" charset="-122"/>
                <a:cs typeface="Syne" pitchFamily="34" charset="-120"/>
              </a:rPr>
              <a:t>Display</a:t>
            </a:r>
            <a:endParaRPr lang="en-US" sz="1550" dirty="0"/>
          </a:p>
        </p:txBody>
      </p:sp>
      <p:sp>
        <p:nvSpPr>
          <p:cNvPr id="12" name="Text 10"/>
          <p:cNvSpPr/>
          <p:nvPr/>
        </p:nvSpPr>
        <p:spPr>
          <a:xfrm>
            <a:off x="4911923" y="3908584"/>
            <a:ext cx="8718709"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16x2 I2C LCD Module for clear, real-time slot status</a:t>
            </a:r>
            <a:endParaRPr lang="en-US" sz="1550" dirty="0"/>
          </a:p>
        </p:txBody>
      </p:sp>
      <p:sp>
        <p:nvSpPr>
          <p:cNvPr id="13" name="Shape 11"/>
          <p:cNvSpPr/>
          <p:nvPr/>
        </p:nvSpPr>
        <p:spPr>
          <a:xfrm>
            <a:off x="801410" y="4352806"/>
            <a:ext cx="13027581" cy="570905"/>
          </a:xfrm>
          <a:prstGeom prst="rect">
            <a:avLst/>
          </a:prstGeom>
          <a:solidFill>
            <a:srgbClr val="000000">
              <a:alpha val="4000"/>
            </a:srgbClr>
          </a:solidFill>
          <a:ln/>
        </p:spPr>
      </p:sp>
      <p:sp>
        <p:nvSpPr>
          <p:cNvPr id="14" name="Text 12"/>
          <p:cNvSpPr/>
          <p:nvPr/>
        </p:nvSpPr>
        <p:spPr>
          <a:xfrm>
            <a:off x="999887" y="4479488"/>
            <a:ext cx="3507700" cy="317540"/>
          </a:xfrm>
          <a:prstGeom prst="rect">
            <a:avLst/>
          </a:prstGeom>
          <a:noFill/>
          <a:ln/>
        </p:spPr>
        <p:txBody>
          <a:bodyPr wrap="none" lIns="0" tIns="0" rIns="0" bIns="0" rtlCol="0" anchor="t"/>
          <a:lstStyle/>
          <a:p>
            <a:pPr algn="l" indent="0" marL="0">
              <a:lnSpc>
                <a:spcPts val="2500"/>
              </a:lnSpc>
              <a:buNone/>
            </a:pPr>
            <a:r>
              <a:rPr lang="en-US" sz="1550" b="1" dirty="0">
                <a:solidFill>
                  <a:srgbClr val="D7E5D8"/>
                </a:solidFill>
                <a:latin typeface="Syne" pitchFamily="34" charset="0"/>
                <a:ea typeface="Syne" pitchFamily="34" charset="-122"/>
                <a:cs typeface="Syne" pitchFamily="34" charset="-120"/>
              </a:rPr>
              <a:t>Actuator</a:t>
            </a:r>
            <a:endParaRPr lang="en-US" sz="1550" dirty="0"/>
          </a:p>
        </p:txBody>
      </p:sp>
      <p:sp>
        <p:nvSpPr>
          <p:cNvPr id="15" name="Text 13"/>
          <p:cNvSpPr/>
          <p:nvPr/>
        </p:nvSpPr>
        <p:spPr>
          <a:xfrm>
            <a:off x="4911923" y="4479488"/>
            <a:ext cx="8718709"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SG90 9G Micro Servo Motor, controlling the automated exit lid</a:t>
            </a:r>
            <a:endParaRPr lang="en-US" sz="1550" dirty="0"/>
          </a:p>
        </p:txBody>
      </p:sp>
      <p:sp>
        <p:nvSpPr>
          <p:cNvPr id="16" name="Shape 14"/>
          <p:cNvSpPr/>
          <p:nvPr/>
        </p:nvSpPr>
        <p:spPr>
          <a:xfrm>
            <a:off x="801410" y="4923711"/>
            <a:ext cx="13027581" cy="570905"/>
          </a:xfrm>
          <a:prstGeom prst="rect">
            <a:avLst/>
          </a:prstGeom>
          <a:solidFill>
            <a:srgbClr val="FFFFFF">
              <a:alpha val="4000"/>
            </a:srgbClr>
          </a:solidFill>
          <a:ln/>
        </p:spPr>
      </p:sp>
      <p:sp>
        <p:nvSpPr>
          <p:cNvPr id="17" name="Text 15"/>
          <p:cNvSpPr/>
          <p:nvPr/>
        </p:nvSpPr>
        <p:spPr>
          <a:xfrm>
            <a:off x="999887" y="5050393"/>
            <a:ext cx="3507700" cy="317540"/>
          </a:xfrm>
          <a:prstGeom prst="rect">
            <a:avLst/>
          </a:prstGeom>
          <a:noFill/>
          <a:ln/>
        </p:spPr>
        <p:txBody>
          <a:bodyPr wrap="none" lIns="0" tIns="0" rIns="0" bIns="0" rtlCol="0" anchor="t"/>
          <a:lstStyle/>
          <a:p>
            <a:pPr algn="l" indent="0" marL="0">
              <a:lnSpc>
                <a:spcPts val="2500"/>
              </a:lnSpc>
              <a:buNone/>
            </a:pPr>
            <a:r>
              <a:rPr lang="en-US" sz="1550" b="1" dirty="0">
                <a:solidFill>
                  <a:srgbClr val="D7E5D8"/>
                </a:solidFill>
                <a:latin typeface="Syne" pitchFamily="34" charset="0"/>
                <a:ea typeface="Syne" pitchFamily="34" charset="-122"/>
                <a:cs typeface="Syne" pitchFamily="34" charset="-120"/>
              </a:rPr>
              <a:t>Power Supply</a:t>
            </a:r>
            <a:endParaRPr lang="en-US" sz="1550" dirty="0"/>
          </a:p>
        </p:txBody>
      </p:sp>
      <p:sp>
        <p:nvSpPr>
          <p:cNvPr id="18" name="Text 16"/>
          <p:cNvSpPr/>
          <p:nvPr/>
        </p:nvSpPr>
        <p:spPr>
          <a:xfrm>
            <a:off x="4911923" y="5050393"/>
            <a:ext cx="8718709"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Standard 5V DC (e.g., 2A adapter) to power both modules and peripherals</a:t>
            </a:r>
            <a:endParaRPr lang="en-US" sz="1550" dirty="0"/>
          </a:p>
        </p:txBody>
      </p:sp>
      <p:sp>
        <p:nvSpPr>
          <p:cNvPr id="19" name="Shape 17"/>
          <p:cNvSpPr/>
          <p:nvPr/>
        </p:nvSpPr>
        <p:spPr>
          <a:xfrm>
            <a:off x="801410" y="5494615"/>
            <a:ext cx="13027581" cy="570905"/>
          </a:xfrm>
          <a:prstGeom prst="rect">
            <a:avLst/>
          </a:prstGeom>
          <a:solidFill>
            <a:srgbClr val="000000">
              <a:alpha val="4000"/>
            </a:srgbClr>
          </a:solidFill>
          <a:ln/>
        </p:spPr>
      </p:sp>
      <p:sp>
        <p:nvSpPr>
          <p:cNvPr id="20" name="Text 18"/>
          <p:cNvSpPr/>
          <p:nvPr/>
        </p:nvSpPr>
        <p:spPr>
          <a:xfrm>
            <a:off x="999887" y="5621298"/>
            <a:ext cx="3507700" cy="317540"/>
          </a:xfrm>
          <a:prstGeom prst="rect">
            <a:avLst/>
          </a:prstGeom>
          <a:noFill/>
          <a:ln/>
        </p:spPr>
        <p:txBody>
          <a:bodyPr wrap="none" lIns="0" tIns="0" rIns="0" bIns="0" rtlCol="0" anchor="t"/>
          <a:lstStyle/>
          <a:p>
            <a:pPr algn="l" indent="0" marL="0">
              <a:lnSpc>
                <a:spcPts val="2500"/>
              </a:lnSpc>
              <a:buNone/>
            </a:pPr>
            <a:r>
              <a:rPr lang="en-US" sz="1550" b="1" dirty="0">
                <a:solidFill>
                  <a:srgbClr val="D7E5D8"/>
                </a:solidFill>
                <a:latin typeface="Syne" pitchFamily="34" charset="0"/>
                <a:ea typeface="Syne" pitchFamily="34" charset="-122"/>
                <a:cs typeface="Syne" pitchFamily="34" charset="-120"/>
              </a:rPr>
              <a:t>Software</a:t>
            </a:r>
            <a:endParaRPr lang="en-US" sz="1550" dirty="0"/>
          </a:p>
        </p:txBody>
      </p:sp>
      <p:sp>
        <p:nvSpPr>
          <p:cNvPr id="21" name="Text 19"/>
          <p:cNvSpPr/>
          <p:nvPr/>
        </p:nvSpPr>
        <p:spPr>
          <a:xfrm>
            <a:off x="4911923" y="5621298"/>
            <a:ext cx="8718709"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Programmed using Arduino IDE with C/C++ language for efficient code execution</a:t>
            </a:r>
            <a:endParaRPr lang="en-US" sz="1550" dirty="0"/>
          </a:p>
        </p:txBody>
      </p:sp>
      <p:sp>
        <p:nvSpPr>
          <p:cNvPr id="22" name="Text 20"/>
          <p:cNvSpPr/>
          <p:nvPr/>
        </p:nvSpPr>
        <p:spPr>
          <a:xfrm>
            <a:off x="793790" y="6296382"/>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7E5D8"/>
                </a:solidFill>
                <a:latin typeface="Syne" pitchFamily="34" charset="0"/>
                <a:ea typeface="Syne" pitchFamily="34" charset="-122"/>
                <a:cs typeface="Syne" pitchFamily="34" charset="-120"/>
              </a:rPr>
              <a:t>These robust components ensure the system's reliability and performance in a variety of parking environments.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0921" y="1166217"/>
            <a:ext cx="12264985" cy="547688"/>
          </a:xfrm>
          <a:prstGeom prst="rect">
            <a:avLst/>
          </a:prstGeom>
          <a:noFill/>
          <a:ln/>
        </p:spPr>
        <p:txBody>
          <a:bodyPr wrap="none" lIns="0" tIns="0" rIns="0" bIns="0" rtlCol="0" anchor="t"/>
          <a:lstStyle/>
          <a:p>
            <a:pPr algn="l" indent="0" marL="0">
              <a:lnSpc>
                <a:spcPts val="4300"/>
              </a:lnSpc>
              <a:buNone/>
            </a:pPr>
            <a:r>
              <a:rPr lang="en-US" sz="3400" b="1" dirty="0">
                <a:solidFill>
                  <a:srgbClr val="F0F4F1"/>
                </a:solidFill>
                <a:latin typeface="Syne Extra Bold" pitchFamily="34" charset="0"/>
                <a:ea typeface="Syne Extra Bold" pitchFamily="34" charset="-122"/>
                <a:cs typeface="Syne Extra Bold" pitchFamily="34" charset="-120"/>
              </a:rPr>
              <a:t>Scalability &amp; Future Enhancements</a:t>
            </a:r>
            <a:endParaRPr lang="en-US" sz="3400" dirty="0"/>
          </a:p>
        </p:txBody>
      </p:sp>
      <p:sp>
        <p:nvSpPr>
          <p:cNvPr id="3" name="Shape 1"/>
          <p:cNvSpPr/>
          <p:nvPr/>
        </p:nvSpPr>
        <p:spPr>
          <a:xfrm>
            <a:off x="700921" y="2064306"/>
            <a:ext cx="394216" cy="394216"/>
          </a:xfrm>
          <a:prstGeom prst="roundRect">
            <a:avLst>
              <a:gd name="adj" fmla="val 18671"/>
            </a:avLst>
          </a:prstGeom>
          <a:solidFill>
            <a:srgbClr val="547808"/>
          </a:solidFill>
          <a:ln w="7620">
            <a:solidFill>
              <a:srgbClr val="6D9121"/>
            </a:solidFill>
            <a:prstDash val="solid"/>
          </a:ln>
        </p:spPr>
      </p:sp>
      <p:sp>
        <p:nvSpPr>
          <p:cNvPr id="4" name="Text 2"/>
          <p:cNvSpPr/>
          <p:nvPr/>
        </p:nvSpPr>
        <p:spPr>
          <a:xfrm>
            <a:off x="1270278" y="2124432"/>
            <a:ext cx="3526512" cy="273844"/>
          </a:xfrm>
          <a:prstGeom prst="rect">
            <a:avLst/>
          </a:prstGeom>
          <a:noFill/>
          <a:ln/>
        </p:spPr>
        <p:txBody>
          <a:bodyPr wrap="none" lIns="0" tIns="0" rIns="0" bIns="0" rtlCol="0" anchor="t"/>
          <a:lstStyle/>
          <a:p>
            <a:pPr algn="l" indent="0" marL="0">
              <a:lnSpc>
                <a:spcPts val="2150"/>
              </a:lnSpc>
              <a:buNone/>
            </a:pPr>
            <a:r>
              <a:rPr lang="en-US" sz="1700" b="1" dirty="0">
                <a:solidFill>
                  <a:srgbClr val="D7E5D8"/>
                </a:solidFill>
                <a:latin typeface="Syne Extra Bold" pitchFamily="34" charset="0"/>
                <a:ea typeface="Syne Extra Bold" pitchFamily="34" charset="-122"/>
                <a:cs typeface="Syne Extra Bold" pitchFamily="34" charset="-120"/>
              </a:rPr>
              <a:t>Larger Deployments</a:t>
            </a:r>
            <a:endParaRPr lang="en-US" sz="1700" dirty="0"/>
          </a:p>
        </p:txBody>
      </p:sp>
      <p:sp>
        <p:nvSpPr>
          <p:cNvPr id="5" name="Text 3"/>
          <p:cNvSpPr/>
          <p:nvPr/>
        </p:nvSpPr>
        <p:spPr>
          <a:xfrm>
            <a:off x="1270278" y="2503408"/>
            <a:ext cx="12659201" cy="280392"/>
          </a:xfrm>
          <a:prstGeom prst="rect">
            <a:avLst/>
          </a:prstGeom>
          <a:noFill/>
          <a:ln/>
        </p:spPr>
        <p:txBody>
          <a:bodyPr wrap="none" lIns="0" tIns="0" rIns="0" bIns="0" rtlCol="0" anchor="t"/>
          <a:lstStyle/>
          <a:p>
            <a:pPr algn="l" indent="0" marL="0">
              <a:lnSpc>
                <a:spcPts val="2200"/>
              </a:lnSpc>
              <a:buNone/>
            </a:pPr>
            <a:r>
              <a:rPr lang="en-US" sz="1350" dirty="0">
                <a:solidFill>
                  <a:srgbClr val="D7E5D8"/>
                </a:solidFill>
                <a:latin typeface="Syne" pitchFamily="34" charset="0"/>
                <a:ea typeface="Syne" pitchFamily="34" charset="-122"/>
                <a:cs typeface="Syne" pitchFamily="34" charset="-120"/>
              </a:rPr>
              <a:t>Easily integrate multiple 6-slot modules to scale up for multi-level parking garages and large commercial lots, creating a comprehensive network.</a:t>
            </a:r>
            <a:endParaRPr lang="en-US" sz="1350" dirty="0"/>
          </a:p>
        </p:txBody>
      </p:sp>
      <p:sp>
        <p:nvSpPr>
          <p:cNvPr id="6" name="Shape 4"/>
          <p:cNvSpPr/>
          <p:nvPr/>
        </p:nvSpPr>
        <p:spPr>
          <a:xfrm>
            <a:off x="700921" y="3134201"/>
            <a:ext cx="394216" cy="394216"/>
          </a:xfrm>
          <a:prstGeom prst="roundRect">
            <a:avLst>
              <a:gd name="adj" fmla="val 18671"/>
            </a:avLst>
          </a:prstGeom>
          <a:solidFill>
            <a:srgbClr val="547808"/>
          </a:solidFill>
          <a:ln w="7620">
            <a:solidFill>
              <a:srgbClr val="6D9121"/>
            </a:solidFill>
            <a:prstDash val="solid"/>
          </a:ln>
        </p:spPr>
      </p:sp>
      <p:sp>
        <p:nvSpPr>
          <p:cNvPr id="7" name="Text 5"/>
          <p:cNvSpPr/>
          <p:nvPr/>
        </p:nvSpPr>
        <p:spPr>
          <a:xfrm>
            <a:off x="1270278" y="3194328"/>
            <a:ext cx="3144917" cy="273844"/>
          </a:xfrm>
          <a:prstGeom prst="rect">
            <a:avLst/>
          </a:prstGeom>
          <a:noFill/>
          <a:ln/>
        </p:spPr>
        <p:txBody>
          <a:bodyPr wrap="none" lIns="0" tIns="0" rIns="0" bIns="0" rtlCol="0" anchor="t"/>
          <a:lstStyle/>
          <a:p>
            <a:pPr algn="l" indent="0" marL="0">
              <a:lnSpc>
                <a:spcPts val="2150"/>
              </a:lnSpc>
              <a:buNone/>
            </a:pPr>
            <a:r>
              <a:rPr lang="en-US" sz="1700" b="1" dirty="0">
                <a:solidFill>
                  <a:srgbClr val="D7E5D8"/>
                </a:solidFill>
                <a:latin typeface="Syne Extra Bold" pitchFamily="34" charset="0"/>
                <a:ea typeface="Syne Extra Bold" pitchFamily="34" charset="-122"/>
                <a:cs typeface="Syne Extra Bold" pitchFamily="34" charset="-120"/>
              </a:rPr>
              <a:t>Mobile Integration</a:t>
            </a:r>
            <a:endParaRPr lang="en-US" sz="1700" dirty="0"/>
          </a:p>
        </p:txBody>
      </p:sp>
      <p:sp>
        <p:nvSpPr>
          <p:cNvPr id="8" name="Text 6"/>
          <p:cNvSpPr/>
          <p:nvPr/>
        </p:nvSpPr>
        <p:spPr>
          <a:xfrm>
            <a:off x="1270278" y="3573304"/>
            <a:ext cx="12659201" cy="280392"/>
          </a:xfrm>
          <a:prstGeom prst="rect">
            <a:avLst/>
          </a:prstGeom>
          <a:noFill/>
          <a:ln/>
        </p:spPr>
        <p:txBody>
          <a:bodyPr wrap="none" lIns="0" tIns="0" rIns="0" bIns="0" rtlCol="0" anchor="t"/>
          <a:lstStyle/>
          <a:p>
            <a:pPr algn="l" indent="0" marL="0">
              <a:lnSpc>
                <a:spcPts val="2200"/>
              </a:lnSpc>
              <a:buNone/>
            </a:pPr>
            <a:r>
              <a:rPr lang="en-US" sz="1350" dirty="0">
                <a:solidFill>
                  <a:srgbClr val="D7E5D8"/>
                </a:solidFill>
                <a:latin typeface="Syne" pitchFamily="34" charset="0"/>
                <a:ea typeface="Syne" pitchFamily="34" charset="-122"/>
                <a:cs typeface="Syne" pitchFamily="34" charset="-120"/>
              </a:rPr>
              <a:t>Leverage the ESP32's built-in Wi-Fi capabilities to enable real-time mobile application connectivity, offering live parking maps and navigation to users.</a:t>
            </a:r>
            <a:endParaRPr lang="en-US" sz="1350" dirty="0"/>
          </a:p>
        </p:txBody>
      </p:sp>
      <p:sp>
        <p:nvSpPr>
          <p:cNvPr id="9" name="Shape 7"/>
          <p:cNvSpPr/>
          <p:nvPr/>
        </p:nvSpPr>
        <p:spPr>
          <a:xfrm>
            <a:off x="700921" y="4204097"/>
            <a:ext cx="394216" cy="394216"/>
          </a:xfrm>
          <a:prstGeom prst="roundRect">
            <a:avLst>
              <a:gd name="adj" fmla="val 18671"/>
            </a:avLst>
          </a:prstGeom>
          <a:solidFill>
            <a:srgbClr val="547808"/>
          </a:solidFill>
          <a:ln w="7620">
            <a:solidFill>
              <a:srgbClr val="6D9121"/>
            </a:solidFill>
            <a:prstDash val="solid"/>
          </a:ln>
        </p:spPr>
      </p:sp>
      <p:sp>
        <p:nvSpPr>
          <p:cNvPr id="10" name="Text 8"/>
          <p:cNvSpPr/>
          <p:nvPr/>
        </p:nvSpPr>
        <p:spPr>
          <a:xfrm>
            <a:off x="1270278" y="4264223"/>
            <a:ext cx="2562939" cy="273844"/>
          </a:xfrm>
          <a:prstGeom prst="rect">
            <a:avLst/>
          </a:prstGeom>
          <a:noFill/>
          <a:ln/>
        </p:spPr>
        <p:txBody>
          <a:bodyPr wrap="none" lIns="0" tIns="0" rIns="0" bIns="0" rtlCol="0" anchor="t"/>
          <a:lstStyle/>
          <a:p>
            <a:pPr algn="l" indent="0" marL="0">
              <a:lnSpc>
                <a:spcPts val="2150"/>
              </a:lnSpc>
              <a:buNone/>
            </a:pPr>
            <a:r>
              <a:rPr lang="en-US" sz="1700" b="1" dirty="0">
                <a:solidFill>
                  <a:srgbClr val="D7E5D8"/>
                </a:solidFill>
                <a:latin typeface="Syne Extra Bold" pitchFamily="34" charset="0"/>
                <a:ea typeface="Syne Extra Bold" pitchFamily="34" charset="-122"/>
                <a:cs typeface="Syne Extra Bold" pitchFamily="34" charset="-120"/>
              </a:rPr>
              <a:t>Data Analytics</a:t>
            </a:r>
            <a:endParaRPr lang="en-US" sz="1700" dirty="0"/>
          </a:p>
        </p:txBody>
      </p:sp>
      <p:sp>
        <p:nvSpPr>
          <p:cNvPr id="11" name="Text 9"/>
          <p:cNvSpPr/>
          <p:nvPr/>
        </p:nvSpPr>
        <p:spPr>
          <a:xfrm>
            <a:off x="1270278" y="4643199"/>
            <a:ext cx="12659201" cy="280392"/>
          </a:xfrm>
          <a:prstGeom prst="rect">
            <a:avLst/>
          </a:prstGeom>
          <a:noFill/>
          <a:ln/>
        </p:spPr>
        <p:txBody>
          <a:bodyPr wrap="none" lIns="0" tIns="0" rIns="0" bIns="0" rtlCol="0" anchor="t"/>
          <a:lstStyle/>
          <a:p>
            <a:pPr algn="l" indent="0" marL="0">
              <a:lnSpc>
                <a:spcPts val="2200"/>
              </a:lnSpc>
              <a:buNone/>
            </a:pPr>
            <a:r>
              <a:rPr lang="en-US" sz="1350" dirty="0">
                <a:solidFill>
                  <a:srgbClr val="D7E5D8"/>
                </a:solidFill>
                <a:latin typeface="Syne" pitchFamily="34" charset="0"/>
                <a:ea typeface="Syne" pitchFamily="34" charset="-122"/>
                <a:cs typeface="Syne" pitchFamily="34" charset="-120"/>
              </a:rPr>
              <a:t>Collect valuable occupancy data to implement predictive analytics, optimizing parking space utilization and enabling dynamic pricing strategies for peak demand.</a:t>
            </a:r>
            <a:endParaRPr lang="en-US" sz="1350" dirty="0"/>
          </a:p>
        </p:txBody>
      </p:sp>
      <p:sp>
        <p:nvSpPr>
          <p:cNvPr id="12" name="Shape 10"/>
          <p:cNvSpPr/>
          <p:nvPr/>
        </p:nvSpPr>
        <p:spPr>
          <a:xfrm>
            <a:off x="700921" y="5273993"/>
            <a:ext cx="394216" cy="394216"/>
          </a:xfrm>
          <a:prstGeom prst="roundRect">
            <a:avLst>
              <a:gd name="adj" fmla="val 18671"/>
            </a:avLst>
          </a:prstGeom>
          <a:solidFill>
            <a:srgbClr val="547808"/>
          </a:solidFill>
          <a:ln w="7620">
            <a:solidFill>
              <a:srgbClr val="6D9121"/>
            </a:solidFill>
            <a:prstDash val="solid"/>
          </a:ln>
        </p:spPr>
      </p:sp>
      <p:sp>
        <p:nvSpPr>
          <p:cNvPr id="13" name="Text 11"/>
          <p:cNvSpPr/>
          <p:nvPr/>
        </p:nvSpPr>
        <p:spPr>
          <a:xfrm>
            <a:off x="1270278" y="5334119"/>
            <a:ext cx="2721054" cy="273844"/>
          </a:xfrm>
          <a:prstGeom prst="rect">
            <a:avLst/>
          </a:prstGeom>
          <a:noFill/>
          <a:ln/>
        </p:spPr>
        <p:txBody>
          <a:bodyPr wrap="none" lIns="0" tIns="0" rIns="0" bIns="0" rtlCol="0" anchor="t"/>
          <a:lstStyle/>
          <a:p>
            <a:pPr algn="l" indent="0" marL="0">
              <a:lnSpc>
                <a:spcPts val="2150"/>
              </a:lnSpc>
              <a:buNone/>
            </a:pPr>
            <a:r>
              <a:rPr lang="en-US" sz="1700" b="1" dirty="0">
                <a:solidFill>
                  <a:srgbClr val="D7E5D8"/>
                </a:solidFill>
                <a:latin typeface="Syne Extra Bold" pitchFamily="34" charset="0"/>
                <a:ea typeface="Syne Extra Bold" pitchFamily="34" charset="-122"/>
                <a:cs typeface="Syne Extra Bold" pitchFamily="34" charset="-120"/>
              </a:rPr>
              <a:t>Navigation Aids</a:t>
            </a:r>
            <a:endParaRPr lang="en-US" sz="1700" dirty="0"/>
          </a:p>
        </p:txBody>
      </p:sp>
      <p:sp>
        <p:nvSpPr>
          <p:cNvPr id="14" name="Text 12"/>
          <p:cNvSpPr/>
          <p:nvPr/>
        </p:nvSpPr>
        <p:spPr>
          <a:xfrm>
            <a:off x="1270278" y="5713095"/>
            <a:ext cx="12659201" cy="280392"/>
          </a:xfrm>
          <a:prstGeom prst="rect">
            <a:avLst/>
          </a:prstGeom>
          <a:noFill/>
          <a:ln/>
        </p:spPr>
        <p:txBody>
          <a:bodyPr wrap="none" lIns="0" tIns="0" rIns="0" bIns="0" rtlCol="0" anchor="t"/>
          <a:lstStyle/>
          <a:p>
            <a:pPr algn="l" indent="0" marL="0">
              <a:lnSpc>
                <a:spcPts val="2200"/>
              </a:lnSpc>
              <a:buNone/>
            </a:pPr>
            <a:r>
              <a:rPr lang="en-US" sz="1350" dirty="0">
                <a:solidFill>
                  <a:srgbClr val="D7E5D8"/>
                </a:solidFill>
                <a:latin typeface="Syne" pitchFamily="34" charset="0"/>
                <a:ea typeface="Syne" pitchFamily="34" charset="-122"/>
                <a:cs typeface="Syne" pitchFamily="34" charset="-120"/>
              </a:rPr>
              <a:t>Integrate smart LEDs or directional signs within the facility to guide drivers directly to the nearest empty parking slots, further reducing search time.</a:t>
            </a:r>
            <a:endParaRPr lang="en-US" sz="1350" dirty="0"/>
          </a:p>
        </p:txBody>
      </p:sp>
      <p:sp>
        <p:nvSpPr>
          <p:cNvPr id="15" name="Shape 13"/>
          <p:cNvSpPr/>
          <p:nvPr/>
        </p:nvSpPr>
        <p:spPr>
          <a:xfrm>
            <a:off x="700921" y="6343888"/>
            <a:ext cx="394216" cy="394216"/>
          </a:xfrm>
          <a:prstGeom prst="roundRect">
            <a:avLst>
              <a:gd name="adj" fmla="val 18671"/>
            </a:avLst>
          </a:prstGeom>
          <a:solidFill>
            <a:srgbClr val="547808"/>
          </a:solidFill>
          <a:ln w="7620">
            <a:solidFill>
              <a:srgbClr val="6D9121"/>
            </a:solidFill>
            <a:prstDash val="solid"/>
          </a:ln>
        </p:spPr>
      </p:sp>
      <p:sp>
        <p:nvSpPr>
          <p:cNvPr id="16" name="Text 14"/>
          <p:cNvSpPr/>
          <p:nvPr/>
        </p:nvSpPr>
        <p:spPr>
          <a:xfrm>
            <a:off x="1270278" y="6404015"/>
            <a:ext cx="3318153" cy="273844"/>
          </a:xfrm>
          <a:prstGeom prst="rect">
            <a:avLst/>
          </a:prstGeom>
          <a:noFill/>
          <a:ln/>
        </p:spPr>
        <p:txBody>
          <a:bodyPr wrap="none" lIns="0" tIns="0" rIns="0" bIns="0" rtlCol="0" anchor="t"/>
          <a:lstStyle/>
          <a:p>
            <a:pPr algn="l" indent="0" marL="0">
              <a:lnSpc>
                <a:spcPts val="2150"/>
              </a:lnSpc>
              <a:buNone/>
            </a:pPr>
            <a:r>
              <a:rPr lang="en-US" sz="1700" b="1" dirty="0">
                <a:solidFill>
                  <a:srgbClr val="D7E5D8"/>
                </a:solidFill>
                <a:latin typeface="Syne Extra Bold" pitchFamily="34" charset="0"/>
                <a:ea typeface="Syne Extra Bold" pitchFamily="34" charset="-122"/>
                <a:cs typeface="Syne Extra Bold" pitchFamily="34" charset="-120"/>
              </a:rPr>
              <a:t>Payment Gateway</a:t>
            </a:r>
            <a:endParaRPr lang="en-US" sz="1700" dirty="0"/>
          </a:p>
        </p:txBody>
      </p:sp>
      <p:sp>
        <p:nvSpPr>
          <p:cNvPr id="17" name="Text 15"/>
          <p:cNvSpPr/>
          <p:nvPr/>
        </p:nvSpPr>
        <p:spPr>
          <a:xfrm>
            <a:off x="1270278" y="6782991"/>
            <a:ext cx="12659201" cy="280392"/>
          </a:xfrm>
          <a:prstGeom prst="rect">
            <a:avLst/>
          </a:prstGeom>
          <a:noFill/>
          <a:ln/>
        </p:spPr>
        <p:txBody>
          <a:bodyPr wrap="none" lIns="0" tIns="0" rIns="0" bIns="0" rtlCol="0" anchor="t"/>
          <a:lstStyle/>
          <a:p>
            <a:pPr algn="l" indent="0" marL="0">
              <a:lnSpc>
                <a:spcPts val="2200"/>
              </a:lnSpc>
              <a:buNone/>
            </a:pPr>
            <a:r>
              <a:rPr lang="en-US" sz="1350" dirty="0">
                <a:solidFill>
                  <a:srgbClr val="D7E5D8"/>
                </a:solidFill>
                <a:latin typeface="Syne" pitchFamily="34" charset="0"/>
                <a:ea typeface="Syne" pitchFamily="34" charset="-122"/>
                <a:cs typeface="Syne" pitchFamily="34" charset="-120"/>
              </a:rPr>
              <a:t>Incorporate automated payment processing upon vehicle exit, offering a seamless and convenient experience for users and streamlining revenue collection.</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2025-06-30T17:11:24Z</dcterms:created>
  <dcterms:modified xsi:type="dcterms:W3CDTF">2025-06-30T17:11:24Z</dcterms:modified>
</cp:coreProperties>
</file>